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30" r:id="rId3"/>
    <p:sldId id="331" r:id="rId4"/>
    <p:sldId id="332" r:id="rId5"/>
    <p:sldId id="333" r:id="rId6"/>
    <p:sldId id="334" r:id="rId7"/>
    <p:sldId id="335" r:id="rId8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06" r:id="rId80"/>
    <p:sldId id="407" r:id="rId81"/>
    <p:sldId id="408" r:id="rId82"/>
    <p:sldId id="409" r:id="rId83"/>
    <p:sldId id="410" r:id="rId84"/>
    <p:sldId id="411" r:id="rId85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3.vml.rels><?xml version="1.0" encoding="UTF-8" standalone="yes"?>
<Relationships xmlns="http://schemas.openxmlformats.org/package/2006/relationships"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emf"/><Relationship Id="rId1" Type="http://schemas.openxmlformats.org/officeDocument/2006/relationships/image" Target="../media/image7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1" Type="http://schemas.openxmlformats.org/officeDocument/2006/relationships/oleObject" Target="../embeddings/Document1.doc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1" Type="http://schemas.openxmlformats.org/officeDocument/2006/relationships/oleObject" Target="../embeddings/Document2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3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oleObject" Target="../embeddings/Document4.doc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6.wmf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0.wmf"/><Relationship Id="rId1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oleObject" Target="../embeddings/Document6.doc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1" Type="http://schemas.openxmlformats.org/officeDocument/2006/relationships/oleObject" Target="../embeddings/Document7.doc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emf"/><Relationship Id="rId1" Type="http://schemas.openxmlformats.org/officeDocument/2006/relationships/oleObject" Target="../embeddings/Document8.doc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wmf"/><Relationship Id="rId1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7.wmf"/><Relationship Id="rId1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1" Type="http://schemas.openxmlformats.org/officeDocument/2006/relationships/oleObject" Target="../embeddings/Document9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emf"/><Relationship Id="rId1" Type="http://schemas.openxmlformats.org/officeDocument/2006/relationships/oleObject" Target="../embeddings/Document10.doc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emf"/><Relationship Id="rId1" Type="http://schemas.openxmlformats.org/officeDocument/2006/relationships/oleObject" Target="../embeddings/Document11.doc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oleObject" Target="../embeddings/Document12.doc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1" Type="http://schemas.openxmlformats.org/officeDocument/2006/relationships/oleObject" Target="../embeddings/Document13.doc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emf"/><Relationship Id="rId1" Type="http://schemas.openxmlformats.org/officeDocument/2006/relationships/oleObject" Target="../embeddings/Document14.doc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1" Type="http://schemas.openxmlformats.org/officeDocument/2006/relationships/oleObject" Target="../embeddings/Document15.doc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emf"/><Relationship Id="rId1" Type="http://schemas.openxmlformats.org/officeDocument/2006/relationships/oleObject" Target="../embeddings/Document16.doc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emf"/><Relationship Id="rId1" Type="http://schemas.openxmlformats.org/officeDocument/2006/relationships/oleObject" Target="../embeddings/Document17.doc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emf"/><Relationship Id="rId1" Type="http://schemas.openxmlformats.org/officeDocument/2006/relationships/oleObject" Target="../embeddings/Document18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emf"/><Relationship Id="rId1" Type="http://schemas.openxmlformats.org/officeDocument/2006/relationships/oleObject" Target="../embeddings/Document19.doc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emf"/><Relationship Id="rId1" Type="http://schemas.openxmlformats.org/officeDocument/2006/relationships/oleObject" Target="../embeddings/Document20.doc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emf"/><Relationship Id="rId1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emf"/><Relationship Id="rId1" Type="http://schemas.openxmlformats.org/officeDocument/2006/relationships/oleObject" Target="../embeddings/oleObject33.bin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emf"/><Relationship Id="rId1" Type="http://schemas.openxmlformats.org/officeDocument/2006/relationships/oleObject" Target="../embeddings/oleObject34.bin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emf"/><Relationship Id="rId1" Type="http://schemas.openxmlformats.org/officeDocument/2006/relationships/oleObject" Target="../embeddings/oleObject35.bin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emf"/><Relationship Id="rId1" Type="http://schemas.openxmlformats.org/officeDocument/2006/relationships/oleObject" Target="../embeddings/oleObject36.bin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0.emf"/><Relationship Id="rId1" Type="http://schemas.openxmlformats.org/officeDocument/2006/relationships/oleObject" Target="../embeddings/oleObject37.bin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1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emf"/><Relationship Id="rId1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3.emf"/><Relationship Id="rId1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4.emf"/><Relationship Id="rId1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5.emf"/><Relationship Id="rId1" Type="http://schemas.openxmlformats.org/officeDocument/2006/relationships/oleObject" Target="../embeddings/oleObject42.bin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43.bin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7.emf"/><Relationship Id="rId1" Type="http://schemas.openxmlformats.org/officeDocument/2006/relationships/oleObject" Target="../embeddings/oleObject44.bin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emf"/><Relationship Id="rId1" Type="http://schemas.openxmlformats.org/officeDocument/2006/relationships/oleObject" Target="../embeddings/oleObject45.bin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9.emf"/><Relationship Id="rId1" Type="http://schemas.openxmlformats.org/officeDocument/2006/relationships/oleObject" Target="../embeddings/oleObject46.bin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1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70.wmf"/><Relationship Id="rId1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2.emf"/><Relationship Id="rId1" Type="http://schemas.openxmlformats.org/officeDocument/2006/relationships/oleObject" Target="../embeddings/Document21.doc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3.emf"/><Relationship Id="rId1" Type="http://schemas.openxmlformats.org/officeDocument/2006/relationships/oleObject" Target="../embeddings/Document22.doc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4.emf"/><Relationship Id="rId1" Type="http://schemas.openxmlformats.org/officeDocument/2006/relationships/oleObject" Target="../embeddings/Document23.doc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emf"/><Relationship Id="rId1" Type="http://schemas.openxmlformats.org/officeDocument/2006/relationships/oleObject" Target="../embeddings/oleObject49.bin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6.emf"/><Relationship Id="rId1" Type="http://schemas.openxmlformats.org/officeDocument/2006/relationships/oleObject" Target="../embeddings/Document24.doc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7.emf"/><Relationship Id="rId1" Type="http://schemas.openxmlformats.org/officeDocument/2006/relationships/oleObject" Target="../embeddings/oleObject50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1.wmf"/><Relationship Id="rId7" Type="http://schemas.openxmlformats.org/officeDocument/2006/relationships/oleObject" Target="../embeddings/oleObject54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9.emf"/><Relationship Id="rId3" Type="http://schemas.openxmlformats.org/officeDocument/2006/relationships/oleObject" Target="../embeddings/oleObject52.bin"/><Relationship Id="rId2" Type="http://schemas.openxmlformats.org/officeDocument/2006/relationships/image" Target="../media/image78.wmf"/><Relationship Id="rId10" Type="http://schemas.openxmlformats.org/officeDocument/2006/relationships/vmlDrawing" Target="../drawings/vmlDrawing53.vml"/><Relationship Id="rId1" Type="http://schemas.openxmlformats.org/officeDocument/2006/relationships/oleObject" Target="../embeddings/oleObject51.bin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3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55.bin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4.wmf"/><Relationship Id="rId1" Type="http://schemas.openxmlformats.org/officeDocument/2006/relationships/oleObject" Target="../embeddings/oleObject57.bin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6.e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85.wmf"/><Relationship Id="rId1" Type="http://schemas.openxmlformats.org/officeDocument/2006/relationships/oleObject" Target="../embeddings/oleObject58.bin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7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8.e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87.wmf"/><Relationship Id="rId1" Type="http://schemas.openxmlformats.org/officeDocument/2006/relationships/oleObject" Target="../embeddings/oleObject6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oleObject" Target="../embeddings/oleObject6.bin"/><Relationship Id="rId7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wmf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1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9.emf"/><Relationship Id="rId1" Type="http://schemas.openxmlformats.org/officeDocument/2006/relationships/oleObject" Target="../embeddings/Document25.doc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0.emf"/><Relationship Id="rId1" Type="http://schemas.openxmlformats.org/officeDocument/2006/relationships/oleObject" Target="../embeddings/oleObject62.bin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1.emf"/><Relationship Id="rId1" Type="http://schemas.openxmlformats.org/officeDocument/2006/relationships/oleObject" Target="../embeddings/oleObject63.bin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2.emf"/><Relationship Id="rId1" Type="http://schemas.openxmlformats.org/officeDocument/2006/relationships/oleObject" Target="../embeddings/oleObject64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3.emf"/><Relationship Id="rId1" Type="http://schemas.openxmlformats.org/officeDocument/2006/relationships/oleObject" Target="../embeddings/oleObject65.bin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4.emf"/><Relationship Id="rId1" Type="http://schemas.openxmlformats.org/officeDocument/2006/relationships/oleObject" Target="../embeddings/oleObject66.bin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5.emf"/><Relationship Id="rId1" Type="http://schemas.openxmlformats.org/officeDocument/2006/relationships/oleObject" Target="../embeddings/oleObject67.bin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6.emf"/><Relationship Id="rId1" Type="http://schemas.openxmlformats.org/officeDocument/2006/relationships/oleObject" Target="../embeddings/Document26.doc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7.emf"/><Relationship Id="rId1" Type="http://schemas.openxmlformats.org/officeDocument/2006/relationships/oleObject" Target="../embeddings/oleObject6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9.bin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8.emf"/><Relationship Id="rId1" Type="http://schemas.openxmlformats.org/officeDocument/2006/relationships/oleObject" Target="../embeddings/Document27.doc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8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99.emf"/><Relationship Id="rId1" Type="http://schemas.openxmlformats.org/officeDocument/2006/relationships/oleObject" Target="../embeddings/Document28.doc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1.wmf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5" y="1904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7656" y="1705760"/>
            <a:ext cx="9089390" cy="1620771"/>
          </a:xfrm>
        </p:spPr>
        <p:txBody>
          <a:bodyPr>
            <a:normAutofit/>
          </a:bodyPr>
          <a:lstStyle/>
          <a:p>
            <a:r>
              <a:rPr lang="zh-CN" altLang="zh-CN" sz="8800" b="1" dirty="0">
                <a:latin typeface="方正姚体" panose="02010601030101010101" charset="-122"/>
                <a:ea typeface="方正姚体" panose="02010601030101010101" charset="-122"/>
              </a:rPr>
              <a:t>回归分析</a:t>
            </a:r>
            <a:endParaRPr lang="zh-CN" altLang="zh-CN" sz="8800" b="1" dirty="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8330" y="5242560"/>
            <a:ext cx="6427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上海财经大学浙江学院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统计系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840" y="-6994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回归方程与回归名称的由来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2164" y="1630453"/>
            <a:ext cx="6036166" cy="590476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30000"/>
              </a:lnSpc>
            </a:pP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回归分析起源于生物学，由英国生物学家兼统计学家高尔登在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世纪末叶研究遗传学特性时首先提出。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30000"/>
              </a:lnSpc>
              <a:spcBef>
                <a:spcPts val="3000"/>
              </a:spcBef>
            </a:pPr>
            <a:r>
              <a:rPr lang="zh-CN" altLang="en-US" sz="5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高尔登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1889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年发表的著作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自然的遗传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中，提出了回归分析方法以后，很快就应用到经济领域中来，而且这一名词也一直为生物学和统计学所沿用。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30000"/>
              </a:lnSpc>
              <a:spcBef>
                <a:spcPts val="3000"/>
              </a:spcBef>
            </a:pPr>
            <a:r>
              <a:rPr lang="zh-CN" altLang="en-US" sz="5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回归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的现代涵义与过去大不相同。一般说来，</a:t>
            </a:r>
            <a:r>
              <a:rPr lang="zh-CN" altLang="en-US" sz="5100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回归是研究因变量随自变量变化的关系形式的分析方法。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其目的在于根据已知自变量来估计和预测因变量的总平均值。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6" descr="galto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74892" y="1953418"/>
            <a:ext cx="3156012" cy="3987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43644" y="6192604"/>
            <a:ext cx="36185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Francis Galton 1822-1911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0985" y="-26129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回归分析的应用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举例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15425" y="2257668"/>
            <a:ext cx="8496944" cy="448591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农村居民消费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税收增长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慕尼黑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租金指数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欧洲主权债务危机对广东出口贸易的影响分析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大学生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寝室人际关系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26129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过程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1692398"/>
            <a:ext cx="6120680" cy="56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3692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建立实际回归模型的过程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第一步：实际问题陈述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第二步：依据研究目的，选择相关变量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第三步：收集、整理统计数据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第四步：构造理论模型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第五步：模型参数的估计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第六步：模型的检验和修改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第七步：回归模型的应用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43773"/>
            <a:ext cx="10692000" cy="76050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16" y="2851937"/>
            <a:ext cx="9624060" cy="1260211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7200" dirty="0" smtClean="0">
                <a:solidFill>
                  <a:srgbClr val="7C1D2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  谢！</a:t>
            </a:r>
            <a:endParaRPr lang="zh-CN" altLang="en-US" sz="7200" dirty="0">
              <a:solidFill>
                <a:srgbClr val="7C1D2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3994945"/>
            <a:ext cx="9624060" cy="714380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7C1D2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endParaRPr lang="zh-CN" altLang="en-US" dirty="0">
              <a:solidFill>
                <a:srgbClr val="7C1D2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7358E-6 -5.26327E-6 C 0.00831 -0.00756 0.01648 -0.01595 0.02509 -0.02287 C 0.02687 -0.02434 0.0291 -0.02392 0.03103 -0.02497 C 0.03534 -0.02749 0.04039 -0.03168 0.04425 -0.03546 C 0.05405 -0.03399 0.06415 -0.03441 0.07381 -0.03126 C 0.07693 -0.03021 0.0796 -0.02686 0.08257 -0.02497 C 0.09312 -0.01805 0.10411 -0.01175 0.11361 -0.0021 C 0.12341 0.00775 0.11302 0.00167 0.12237 0.00629 C 0.1295 0.01427 0.14866 0.03628 0.15787 0.03964 C 0.16233 0.03817 0.16693 0.03817 0.17109 0.03545 C 0.18089 0.02915 0.1898 0.02013 0.19916 0.01258 C 0.20867 0.00482 0.21817 -0.00651 0.22872 -0.01029 C 0.23495 -0.01952 0.24505 -0.02308 0.25367 -0.02707 C 0.25664 -0.02854 0.26258 -0.03126 0.26258 -0.03126 C 0.266 -0.03063 0.26956 -0.03063 0.27283 -0.02917 C 0.28352 -0.02413 0.27713 -0.02371 0.28471 -0.01658 C 0.2911 -0.0105 0.29941 -0.00357 0.30684 -5.26327E-6 C 0.31144 0.0065 0.31605 0.00922 0.32154 0.01468 C 0.32303 0.01615 0.326 0.01887 0.326 0.01887 L 0.34516 0.02097 " pathEditMode="relative" ptsTypes="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0" y="5079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第三章 多元线性回归模型</a:t>
            </a:r>
            <a:r>
              <a:rPr lang="zh-CN" altLang="en-US" sz="6000" dirty="0"/>
              <a:t> </a:t>
            </a:r>
            <a:endParaRPr lang="zh-CN" altLang="en-US" sz="6000" b="1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ctrTitle"/>
          </p:nvPr>
        </p:nvSpPr>
        <p:spPr>
          <a:xfrm>
            <a:off x="1604436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矩形 22533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2535" name="对象 22534"/>
          <p:cNvGraphicFramePr/>
          <p:nvPr/>
        </p:nvGraphicFramePr>
        <p:xfrm>
          <a:off x="931225" y="3066254"/>
          <a:ext cx="8453095" cy="301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" r:id="rId1" imgW="3512820" imgH="1189355" progId="Word.Document.8">
                  <p:embed/>
                </p:oleObj>
              </mc:Choice>
              <mc:Fallback>
                <p:oleObj name="" r:id="rId1" imgW="3512820" imgH="1189355" progId="Word.Document.8">
                  <p:embed/>
                  <p:pic>
                    <p:nvPicPr>
                      <p:cNvPr id="0" name="图片 44032" descr="image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1225" y="3066254"/>
                        <a:ext cx="8453095" cy="30155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81921"/>
          <p:cNvSpPr>
            <a:spLocks noGrp="1"/>
          </p:cNvSpPr>
          <p:nvPr>
            <p:ph type="ctrTitle"/>
          </p:nvPr>
        </p:nvSpPr>
        <p:spPr>
          <a:xfrm>
            <a:off x="1600235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3" name="矩形 81922"/>
          <p:cNvSpPr/>
          <p:nvPr/>
        </p:nvSpPr>
        <p:spPr>
          <a:xfrm>
            <a:off x="1604436" y="1260158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1925" name="对象 81924"/>
          <p:cNvGraphicFramePr/>
          <p:nvPr/>
        </p:nvGraphicFramePr>
        <p:xfrm>
          <a:off x="1146175" y="2352294"/>
          <a:ext cx="8619747" cy="343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45056" descr="image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6175" y="2352294"/>
                        <a:ext cx="8619747" cy="34302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 82945"/>
          <p:cNvSpPr>
            <a:spLocks noGrp="1"/>
          </p:cNvSpPr>
          <p:nvPr>
            <p:ph type="ctrTitle"/>
          </p:nvPr>
        </p:nvSpPr>
        <p:spPr>
          <a:xfrm>
            <a:off x="1530187" y="28199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7" name="矩形 82946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82949" name="图片 8294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30187" y="3145011"/>
            <a:ext cx="4565628" cy="36298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0" name="图片 829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657" y="3383031"/>
            <a:ext cx="4417124" cy="3519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 83969"/>
          <p:cNvSpPr>
            <a:spLocks noGrp="1"/>
          </p:cNvSpPr>
          <p:nvPr>
            <p:ph type="ctrTitle"/>
          </p:nvPr>
        </p:nvSpPr>
        <p:spPr>
          <a:xfrm>
            <a:off x="1604436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71" name="矩形 83970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3975" name="矩形 83974"/>
          <p:cNvSpPr/>
          <p:nvPr/>
        </p:nvSpPr>
        <p:spPr>
          <a:xfrm>
            <a:off x="1828841" y="2895455"/>
            <a:ext cx="3342005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2205" dirty="0">
                <a:latin typeface="Arial" panose="020B0604020202020204" pitchFamily="34" charset="0"/>
                <a:ea typeface="宋体" panose="02010600030101010101" pitchFamily="2" charset="-122"/>
              </a:rPr>
              <a:t>多元回归模型的数据组成 </a:t>
            </a:r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3976" name="对象 83975"/>
          <p:cNvGraphicFramePr/>
          <p:nvPr/>
        </p:nvGraphicFramePr>
        <p:xfrm>
          <a:off x="1978994" y="3383031"/>
          <a:ext cx="6045703" cy="40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" r:id="rId1" imgW="3284220" imgH="2060575" progId="Word.Document.8">
                  <p:embed/>
                </p:oleObj>
              </mc:Choice>
              <mc:Fallback>
                <p:oleObj name="" r:id="rId1" imgW="3284220" imgH="2060575" progId="Word.Document.8">
                  <p:embed/>
                  <p:pic>
                    <p:nvPicPr>
                      <p:cNvPr id="0" name="图片 46080" descr="image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8994" y="3383031"/>
                        <a:ext cx="6045703" cy="40183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0" y="5079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第一章 </a:t>
            </a: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回归分析的一般介绍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标题 84993"/>
          <p:cNvSpPr>
            <a:spLocks noGrp="1"/>
          </p:cNvSpPr>
          <p:nvPr>
            <p:ph type="ctrTitle"/>
          </p:nvPr>
        </p:nvSpPr>
        <p:spPr>
          <a:xfrm>
            <a:off x="1604436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5" name="矩形 84994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4998" name="对象 84997"/>
          <p:cNvGraphicFramePr/>
          <p:nvPr/>
        </p:nvGraphicFramePr>
        <p:xfrm>
          <a:off x="1062165" y="2604326"/>
          <a:ext cx="8830950" cy="281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47104" descr="image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2165" y="2604326"/>
                        <a:ext cx="8830950" cy="28142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标题 86017"/>
          <p:cNvSpPr>
            <a:spLocks noGrp="1"/>
          </p:cNvSpPr>
          <p:nvPr>
            <p:ph type="ctrTitle"/>
          </p:nvPr>
        </p:nvSpPr>
        <p:spPr>
          <a:xfrm>
            <a:off x="1612837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9" name="矩形 86018"/>
          <p:cNvSpPr/>
          <p:nvPr/>
        </p:nvSpPr>
        <p:spPr>
          <a:xfrm>
            <a:off x="1604436" y="1260158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6024" name="矩形 8602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86023" name="对象 86022"/>
          <p:cNvGraphicFramePr/>
          <p:nvPr/>
        </p:nvGraphicFramePr>
        <p:xfrm>
          <a:off x="1902270" y="3108389"/>
          <a:ext cx="6062203" cy="228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" r:id="rId1" imgW="60045600" imgH="21336000" progId="Equation.DSMT4">
                  <p:embed/>
                </p:oleObj>
              </mc:Choice>
              <mc:Fallback>
                <p:oleObj name="" r:id="rId1" imgW="60045600" imgH="21336000" progId="Equation.DSMT4">
                  <p:embed/>
                  <p:pic>
                    <p:nvPicPr>
                      <p:cNvPr id="0" name="图片 48128" descr="image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02270" y="3108389"/>
                        <a:ext cx="6062203" cy="2283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5" name="对象 86024"/>
          <p:cNvGraphicFramePr/>
          <p:nvPr/>
        </p:nvGraphicFramePr>
        <p:xfrm>
          <a:off x="1871310" y="2268284"/>
          <a:ext cx="6864116" cy="127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" r:id="rId3" imgW="4529455" imgH="795020" progId="Word.Document.8">
                  <p:embed/>
                </p:oleObj>
              </mc:Choice>
              <mc:Fallback>
                <p:oleObj name="" r:id="rId3" imgW="4529455" imgH="795020" progId="Word.Document.8">
                  <p:embed/>
                  <p:pic>
                    <p:nvPicPr>
                      <p:cNvPr id="0" name="图片 48129" descr="image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310" y="2268284"/>
                        <a:ext cx="6864116" cy="1274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87041"/>
          <p:cNvSpPr>
            <a:spLocks noGrp="1"/>
          </p:cNvSpPr>
          <p:nvPr>
            <p:ph type="ctrTitle"/>
          </p:nvPr>
        </p:nvSpPr>
        <p:spPr>
          <a:xfrm>
            <a:off x="1570833" y="29029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3" name="矩形 87042"/>
          <p:cNvSpPr/>
          <p:nvPr/>
        </p:nvSpPr>
        <p:spPr>
          <a:xfrm>
            <a:off x="1604437" y="1433182"/>
            <a:ext cx="541147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多元线性回归模型矩阵形式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7044" name="矩形 8704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87050" name="对象 87049"/>
          <p:cNvGraphicFramePr/>
          <p:nvPr/>
        </p:nvGraphicFramePr>
        <p:xfrm>
          <a:off x="1530187" y="3223767"/>
          <a:ext cx="1366224" cy="214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" r:id="rId1" imgW="13716000" imgH="20116800" progId="Equation.DSMT4">
                  <p:embed/>
                </p:oleObj>
              </mc:Choice>
              <mc:Fallback>
                <p:oleObj name="" r:id="rId1" imgW="13716000" imgH="20116800" progId="Equation.DSMT4">
                  <p:embed/>
                  <p:pic>
                    <p:nvPicPr>
                      <p:cNvPr id="0" name="图片 49152" descr="image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187" y="3223767"/>
                        <a:ext cx="1366224" cy="21439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对象 87048"/>
          <p:cNvGraphicFramePr/>
          <p:nvPr/>
        </p:nvGraphicFramePr>
        <p:xfrm>
          <a:off x="3026761" y="3223767"/>
          <a:ext cx="3592111" cy="203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" r:id="rId3" imgW="42367200" imgH="22555200" progId="Equation.DSMT4">
                  <p:embed/>
                </p:oleObj>
              </mc:Choice>
              <mc:Fallback>
                <p:oleObj name="" r:id="rId3" imgW="42367200" imgH="22555200" progId="Equation.DSMT4">
                  <p:embed/>
                  <p:pic>
                    <p:nvPicPr>
                      <p:cNvPr id="0" name="图片 49153" descr="image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6761" y="3223767"/>
                        <a:ext cx="3592111" cy="2031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对象 87047"/>
          <p:cNvGraphicFramePr/>
          <p:nvPr/>
        </p:nvGraphicFramePr>
        <p:xfrm>
          <a:off x="6919178" y="3223767"/>
          <a:ext cx="1316722" cy="198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" r:id="rId5" imgW="14630400" imgH="20726400" progId="Equation.DSMT4">
                  <p:embed/>
                </p:oleObj>
              </mc:Choice>
              <mc:Fallback>
                <p:oleObj name="" r:id="rId5" imgW="14630400" imgH="20726400" progId="Equation.DSMT4">
                  <p:embed/>
                  <p:pic>
                    <p:nvPicPr>
                      <p:cNvPr id="0" name="图片 49154" descr="image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19178" y="3223767"/>
                        <a:ext cx="1316722" cy="19846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对象 87046"/>
          <p:cNvGraphicFramePr/>
          <p:nvPr/>
        </p:nvGraphicFramePr>
        <p:xfrm>
          <a:off x="8490004" y="3066254"/>
          <a:ext cx="1394273" cy="222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" r:id="rId7" imgW="13411200" imgH="20116800" progId="Equation.DSMT4">
                  <p:embed/>
                </p:oleObj>
              </mc:Choice>
              <mc:Fallback>
                <p:oleObj name="" r:id="rId7" imgW="13411200" imgH="20116800" progId="Equation.DSMT4">
                  <p:embed/>
                  <p:pic>
                    <p:nvPicPr>
                      <p:cNvPr id="0" name="图片 49155" descr="image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90004" y="3066254"/>
                        <a:ext cx="1394273" cy="222443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矩形 87050"/>
          <p:cNvSpPr/>
          <p:nvPr/>
        </p:nvSpPr>
        <p:spPr>
          <a:xfrm>
            <a:off x="594620" y="1151595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sp>
        <p:nvSpPr>
          <p:cNvPr id="87052" name="矩形 87051"/>
          <p:cNvSpPr/>
          <p:nvPr/>
        </p:nvSpPr>
        <p:spPr>
          <a:xfrm>
            <a:off x="594620" y="2197674"/>
            <a:ext cx="316230" cy="25654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3" name="矩形 87052"/>
          <p:cNvSpPr/>
          <p:nvPr/>
        </p:nvSpPr>
        <p:spPr>
          <a:xfrm>
            <a:off x="594620" y="3506781"/>
            <a:ext cx="316230" cy="25654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4" name="矩形 87053"/>
          <p:cNvSpPr/>
          <p:nvPr/>
        </p:nvSpPr>
        <p:spPr>
          <a:xfrm>
            <a:off x="594620" y="4836892"/>
            <a:ext cx="316230" cy="25654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5" name="矩形 87054"/>
          <p:cNvSpPr/>
          <p:nvPr/>
        </p:nvSpPr>
        <p:spPr>
          <a:xfrm>
            <a:off x="594620" y="6146000"/>
            <a:ext cx="360680" cy="25654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zh-CN" altLang="en-US" sz="990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20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57" name="矩形 87056"/>
          <p:cNvSpPr/>
          <p:nvPr/>
        </p:nvSpPr>
        <p:spPr>
          <a:xfrm>
            <a:off x="594620" y="3670055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87056" name="对象 87055"/>
          <p:cNvGraphicFramePr/>
          <p:nvPr/>
        </p:nvGraphicFramePr>
        <p:xfrm>
          <a:off x="3475569" y="5686222"/>
          <a:ext cx="3293456" cy="95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" r:id="rId9" imgW="17678400" imgH="4876800" progId="Equation.DSMT4">
                  <p:embed/>
                </p:oleObj>
              </mc:Choice>
              <mc:Fallback>
                <p:oleObj name="" r:id="rId9" imgW="17678400" imgH="4876800" progId="Equation.DSMT4">
                  <p:embed/>
                  <p:pic>
                    <p:nvPicPr>
                      <p:cNvPr id="0" name="图片 49156" descr="image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75569" y="5686222"/>
                        <a:ext cx="3293456" cy="9520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 88065"/>
          <p:cNvSpPr>
            <a:spLocks noGrp="1"/>
          </p:cNvSpPr>
          <p:nvPr>
            <p:ph type="ctrTitle"/>
          </p:nvPr>
        </p:nvSpPr>
        <p:spPr>
          <a:xfrm>
            <a:off x="1591511" y="-9693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7" name="矩形 88066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8068" name="矩形 8806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88071" name="对象 88070"/>
          <p:cNvGraphicFramePr/>
          <p:nvPr/>
        </p:nvGraphicFramePr>
        <p:xfrm>
          <a:off x="1454285" y="2906992"/>
          <a:ext cx="6588562" cy="441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" r:id="rId1" imgW="4681855" imgH="2967355" progId="Word.Document.8">
                  <p:embed/>
                </p:oleObj>
              </mc:Choice>
              <mc:Fallback>
                <p:oleObj name="" r:id="rId1" imgW="4681855" imgH="2967355" progId="Word.Document.8">
                  <p:embed/>
                  <p:pic>
                    <p:nvPicPr>
                      <p:cNvPr id="0" name="图片 50176" descr="image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4285" y="2906992"/>
                        <a:ext cx="6588562" cy="44191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 89089"/>
          <p:cNvSpPr>
            <a:spLocks noGrp="1"/>
          </p:cNvSpPr>
          <p:nvPr>
            <p:ph type="ctrTitle"/>
          </p:nvPr>
        </p:nvSpPr>
        <p:spPr>
          <a:xfrm>
            <a:off x="1604436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矩形 89090"/>
          <p:cNvSpPr/>
          <p:nvPr/>
        </p:nvSpPr>
        <p:spPr>
          <a:xfrm>
            <a:off x="1604436" y="1753645"/>
            <a:ext cx="3666490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9092" name="矩形 8909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89094" name="对象 89093"/>
          <p:cNvGraphicFramePr/>
          <p:nvPr/>
        </p:nvGraphicFramePr>
        <p:xfrm>
          <a:off x="1828841" y="3463537"/>
          <a:ext cx="3219205" cy="250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" r:id="rId1" imgW="24079200" imgH="17678400" progId="Equation.DSMT4">
                  <p:embed/>
                </p:oleObj>
              </mc:Choice>
              <mc:Fallback>
                <p:oleObj name="" r:id="rId1" imgW="24079200" imgH="17678400" progId="Equation.DSMT4">
                  <p:embed/>
                  <p:pic>
                    <p:nvPicPr>
                      <p:cNvPr id="0" name="图片 51200" descr="image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41" y="3463537"/>
                        <a:ext cx="3219205" cy="25044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对象 89094"/>
          <p:cNvGraphicFramePr/>
          <p:nvPr/>
        </p:nvGraphicFramePr>
        <p:xfrm>
          <a:off x="5346700" y="3621051"/>
          <a:ext cx="3890767" cy="1930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" r:id="rId3" imgW="24993600" imgH="11582400" progId="Equation.DSMT4">
                  <p:embed/>
                </p:oleObj>
              </mc:Choice>
              <mc:Fallback>
                <p:oleObj name="" r:id="rId3" imgW="24993600" imgH="11582400" progId="Equation.DSMT4">
                  <p:embed/>
                  <p:pic>
                    <p:nvPicPr>
                      <p:cNvPr id="0" name="图片 51201" descr="image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6700" y="3621051"/>
                        <a:ext cx="3890767" cy="1930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 90113"/>
          <p:cNvSpPr>
            <a:spLocks noGrp="1"/>
          </p:cNvSpPr>
          <p:nvPr>
            <p:ph type="ctrTitle"/>
          </p:nvPr>
        </p:nvSpPr>
        <p:spPr>
          <a:xfrm>
            <a:off x="1566228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0115" name="矩形 90114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0116" name="矩形 9011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0119" name="对象 90118"/>
          <p:cNvGraphicFramePr/>
          <p:nvPr/>
        </p:nvGraphicFramePr>
        <p:xfrm>
          <a:off x="931226" y="2985748"/>
          <a:ext cx="8923352" cy="319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" r:id="rId1" imgW="5274310" imgH="1784350" progId="Word.Document.8">
                  <p:embed/>
                </p:oleObj>
              </mc:Choice>
              <mc:Fallback>
                <p:oleObj name="" r:id="rId1" imgW="5274310" imgH="1784350" progId="Word.Document.8">
                  <p:embed/>
                  <p:pic>
                    <p:nvPicPr>
                      <p:cNvPr id="0" name="图片 52224" descr="image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1226" y="2985748"/>
                        <a:ext cx="8923352" cy="31992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91137"/>
          <p:cNvSpPr>
            <a:spLocks noGrp="1"/>
          </p:cNvSpPr>
          <p:nvPr>
            <p:ph type="ctrTitle"/>
          </p:nvPr>
        </p:nvSpPr>
        <p:spPr>
          <a:xfrm>
            <a:off x="1566228" y="-29081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39" name="矩形 91138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1140" name="矩形 9113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1142" name="对象 91141"/>
          <p:cNvGraphicFramePr/>
          <p:nvPr/>
        </p:nvGraphicFramePr>
        <p:xfrm>
          <a:off x="937826" y="2674222"/>
          <a:ext cx="8474545" cy="337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53248" descr="image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7826" y="2674222"/>
                        <a:ext cx="8474545" cy="33742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 92161"/>
          <p:cNvSpPr>
            <a:spLocks noGrp="1"/>
          </p:cNvSpPr>
          <p:nvPr>
            <p:ph type="ctrTitle"/>
          </p:nvPr>
        </p:nvSpPr>
        <p:spPr>
          <a:xfrm>
            <a:off x="1566228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3" name="矩形 92162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64" name="矩形 9216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2166" name="对象 92165"/>
          <p:cNvGraphicFramePr/>
          <p:nvPr/>
        </p:nvGraphicFramePr>
        <p:xfrm>
          <a:off x="1787590" y="2912242"/>
          <a:ext cx="5770148" cy="411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" r:id="rId1" imgW="88696800" imgH="59740800" progId="Equation.DSMT4">
                  <p:embed/>
                </p:oleObj>
              </mc:Choice>
              <mc:Fallback>
                <p:oleObj name="" r:id="rId1" imgW="88696800" imgH="59740800" progId="Equation.DSMT4">
                  <p:embed/>
                  <p:pic>
                    <p:nvPicPr>
                      <p:cNvPr id="0" name="图片 54272" descr="image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87590" y="2912242"/>
                        <a:ext cx="5770148" cy="41180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93185"/>
          <p:cNvSpPr>
            <a:spLocks noGrp="1"/>
          </p:cNvSpPr>
          <p:nvPr>
            <p:ph type="ctrTitle"/>
          </p:nvPr>
        </p:nvSpPr>
        <p:spPr>
          <a:xfrm>
            <a:off x="1650238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87" name="矩形 93186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3188" name="矩形 9318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3190" name="对象 93189"/>
          <p:cNvGraphicFramePr/>
          <p:nvPr/>
        </p:nvGraphicFramePr>
        <p:xfrm>
          <a:off x="2500402" y="2966496"/>
          <a:ext cx="4794982" cy="270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" r:id="rId1" imgW="44805600" imgH="23774400" progId="Equation.DSMT4">
                  <p:embed/>
                </p:oleObj>
              </mc:Choice>
              <mc:Fallback>
                <p:oleObj name="" r:id="rId1" imgW="44805600" imgH="23774400" progId="Equation.DSMT4">
                  <p:embed/>
                  <p:pic>
                    <p:nvPicPr>
                      <p:cNvPr id="0" name="图片 55296" descr="image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0402" y="2966496"/>
                        <a:ext cx="4794982" cy="270747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对象 93190"/>
          <p:cNvGraphicFramePr/>
          <p:nvPr/>
        </p:nvGraphicFramePr>
        <p:xfrm>
          <a:off x="2653855" y="6081756"/>
          <a:ext cx="4634930" cy="67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" r:id="rId3" imgW="46329600" imgH="6400800" progId="Equation.DSMT4">
                  <p:embed/>
                </p:oleObj>
              </mc:Choice>
              <mc:Fallback>
                <p:oleObj name="" r:id="rId3" imgW="46329600" imgH="6400800" progId="Equation.DSMT4">
                  <p:embed/>
                  <p:pic>
                    <p:nvPicPr>
                      <p:cNvPr id="0" name="图片 55297" descr="image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3855" y="6081756"/>
                        <a:ext cx="4634930" cy="6790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9420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211" name="矩形 94210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4212" name="矩形 9421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4215" name="对象 94214"/>
          <p:cNvGraphicFramePr/>
          <p:nvPr/>
        </p:nvGraphicFramePr>
        <p:xfrm>
          <a:off x="1135828" y="2906993"/>
          <a:ext cx="8962952" cy="352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" r:id="rId1" imgW="4256405" imgH="1586230" progId="Word.Document.8">
                  <p:embed/>
                </p:oleObj>
              </mc:Choice>
              <mc:Fallback>
                <p:oleObj name="" r:id="rId1" imgW="4256405" imgH="1586230" progId="Word.Document.8">
                  <p:embed/>
                  <p:pic>
                    <p:nvPicPr>
                      <p:cNvPr id="0" name="图片 56320" descr="image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5828" y="2906993"/>
                        <a:ext cx="8962952" cy="35282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 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</a:t>
            </a:r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</a:t>
            </a:r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回归方程与回归名称的由来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回归分析的应用举例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建立实际回归模型的过程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9523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5" name="矩形 95234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5236" name="矩形 9523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5238" name="对象 95237"/>
          <p:cNvGraphicFramePr/>
          <p:nvPr/>
        </p:nvGraphicFramePr>
        <p:xfrm>
          <a:off x="1380033" y="3145011"/>
          <a:ext cx="7410276" cy="264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" r:id="rId1" imgW="2494915" imgH="793750" progId="Word.Document.8">
                  <p:embed/>
                </p:oleObj>
              </mc:Choice>
              <mc:Fallback>
                <p:oleObj name="" r:id="rId1" imgW="2494915" imgH="793750" progId="Word.Document.8">
                  <p:embed/>
                  <p:pic>
                    <p:nvPicPr>
                      <p:cNvPr id="0" name="图片 57344" descr="image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0033" y="3145011"/>
                        <a:ext cx="7410276" cy="26409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9625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59" name="矩形 96258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6260" name="矩形 9625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6262" name="对象 96261"/>
          <p:cNvGraphicFramePr/>
          <p:nvPr/>
        </p:nvGraphicFramePr>
        <p:xfrm>
          <a:off x="1380033" y="3145012"/>
          <a:ext cx="7334376" cy="245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" r:id="rId1" imgW="2502535" imgH="793750" progId="Word.Document.8">
                  <p:embed/>
                </p:oleObj>
              </mc:Choice>
              <mc:Fallback>
                <p:oleObj name="" r:id="rId1" imgW="2502535" imgH="793750" progId="Word.Document.8">
                  <p:embed/>
                  <p:pic>
                    <p:nvPicPr>
                      <p:cNvPr id="0" name="图片 58368" descr="image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0033" y="3145012"/>
                        <a:ext cx="7334376" cy="24572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9728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3" name="矩形 97282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7284" name="矩形 9728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7286" name="对象 97285"/>
          <p:cNvGraphicFramePr/>
          <p:nvPr/>
        </p:nvGraphicFramePr>
        <p:xfrm>
          <a:off x="1005477" y="3066254"/>
          <a:ext cx="8717098" cy="218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" r:id="rId1" imgW="4431665" imgH="1051560" progId="Word.Document.8">
                  <p:embed/>
                </p:oleObj>
              </mc:Choice>
              <mc:Fallback>
                <p:oleObj name="" r:id="rId1" imgW="4431665" imgH="1051560" progId="Word.Document.8">
                  <p:embed/>
                  <p:pic>
                    <p:nvPicPr>
                      <p:cNvPr id="0" name="图片 59392" descr="image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3066254"/>
                        <a:ext cx="8717098" cy="2189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98305"/>
          <p:cNvSpPr>
            <a:spLocks noGrp="1"/>
          </p:cNvSpPr>
          <p:nvPr>
            <p:ph type="ctrTitle"/>
          </p:nvPr>
        </p:nvSpPr>
        <p:spPr>
          <a:xfrm>
            <a:off x="1489828" y="0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07" name="矩形 98306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8308" name="矩形 9830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8310" name="对象 98309"/>
          <p:cNvGraphicFramePr/>
          <p:nvPr/>
        </p:nvGraphicFramePr>
        <p:xfrm>
          <a:off x="855324" y="2668973"/>
          <a:ext cx="8982753" cy="428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" r:id="rId1" imgW="4617720" imgH="2179955" progId="Word.Document.8">
                  <p:embed/>
                </p:oleObj>
              </mc:Choice>
              <mc:Fallback>
                <p:oleObj name="" r:id="rId1" imgW="4617720" imgH="2179955" progId="Word.Document.8">
                  <p:embed/>
                  <p:pic>
                    <p:nvPicPr>
                      <p:cNvPr id="0" name="图片 60416" descr="image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5324" y="2668973"/>
                        <a:ext cx="8982753" cy="42861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 99329"/>
          <p:cNvSpPr>
            <a:spLocks noGrp="1"/>
          </p:cNvSpPr>
          <p:nvPr>
            <p:ph type="ctrTitle"/>
          </p:nvPr>
        </p:nvSpPr>
        <p:spPr>
          <a:xfrm>
            <a:off x="1566228" y="84011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1" name="矩形 99330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9332" name="矩形 9933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99334" name="对象 99333"/>
          <p:cNvGraphicFramePr/>
          <p:nvPr/>
        </p:nvGraphicFramePr>
        <p:xfrm>
          <a:off x="977426" y="2674222"/>
          <a:ext cx="9081754" cy="435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" r:id="rId1" imgW="3506470" imgH="1586230" progId="Word.Document.8">
                  <p:embed/>
                </p:oleObj>
              </mc:Choice>
              <mc:Fallback>
                <p:oleObj name="" r:id="rId1" imgW="3506470" imgH="1586230" progId="Word.Document.8">
                  <p:embed/>
                  <p:pic>
                    <p:nvPicPr>
                      <p:cNvPr id="0" name="图片 61440" descr="image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7426" y="2674222"/>
                        <a:ext cx="9081754" cy="43543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 10035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矩形 100354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0356" name="矩形 10035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0358" name="对象 100357"/>
          <p:cNvGraphicFramePr/>
          <p:nvPr/>
        </p:nvGraphicFramePr>
        <p:xfrm>
          <a:off x="1530186" y="2906993"/>
          <a:ext cx="7334375" cy="298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" r:id="rId1" imgW="64922400" imgH="24993600" progId="Equation.DSMT4">
                  <p:embed/>
                </p:oleObj>
              </mc:Choice>
              <mc:Fallback>
                <p:oleObj name="" r:id="rId1" imgW="64922400" imgH="24993600" progId="Equation.DSMT4">
                  <p:embed/>
                  <p:pic>
                    <p:nvPicPr>
                      <p:cNvPr id="0" name="图片 62464" descr="image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186" y="2906993"/>
                        <a:ext cx="7334375" cy="29857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对象 100358"/>
          <p:cNvGraphicFramePr/>
          <p:nvPr/>
        </p:nvGraphicFramePr>
        <p:xfrm>
          <a:off x="1322283" y="6141260"/>
          <a:ext cx="6253606" cy="81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" r:id="rId3" imgW="49072800" imgH="6096000" progId="Equation.DSMT4">
                  <p:embed/>
                </p:oleObj>
              </mc:Choice>
              <mc:Fallback>
                <p:oleObj name="" r:id="rId3" imgW="49072800" imgH="6096000" progId="Equation.DSMT4">
                  <p:embed/>
                  <p:pic>
                    <p:nvPicPr>
                      <p:cNvPr id="0" name="图片 62465" descr="image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2283" y="6141260"/>
                        <a:ext cx="6253606" cy="8138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0137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379" name="矩形 101378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1380" name="矩形 10137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1383" name="对象 101382"/>
          <p:cNvGraphicFramePr/>
          <p:nvPr/>
        </p:nvGraphicFramePr>
        <p:xfrm>
          <a:off x="931225" y="2747728"/>
          <a:ext cx="8535596" cy="418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" name="" r:id="rId1" imgW="2999105" imgH="1387475" progId="Word.Document.8">
                  <p:embed/>
                </p:oleObj>
              </mc:Choice>
              <mc:Fallback>
                <p:oleObj name="" r:id="rId1" imgW="2999105" imgH="1387475" progId="Word.Document.8">
                  <p:embed/>
                  <p:pic>
                    <p:nvPicPr>
                      <p:cNvPr id="0" name="图片 63488" descr="image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1225" y="2747728"/>
                        <a:ext cx="8535596" cy="41898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 10240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03" name="矩形 102402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404" name="矩形 10240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2406" name="对象 102405"/>
          <p:cNvGraphicFramePr/>
          <p:nvPr/>
        </p:nvGraphicFramePr>
        <p:xfrm>
          <a:off x="1228230" y="2982248"/>
          <a:ext cx="8540545" cy="340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64512" descr="image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8230" y="2982248"/>
                        <a:ext cx="8540545" cy="34022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0342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27" name="矩形 103426"/>
          <p:cNvSpPr/>
          <p:nvPr/>
        </p:nvSpPr>
        <p:spPr>
          <a:xfrm>
            <a:off x="1454285" y="1795649"/>
            <a:ext cx="7592695" cy="61341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多元线性回归模型参数的最小二乘估计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3428" name="矩形 10342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3430" name="对象 103429"/>
          <p:cNvGraphicFramePr/>
          <p:nvPr/>
        </p:nvGraphicFramePr>
        <p:xfrm>
          <a:off x="931225" y="2906992"/>
          <a:ext cx="8685749" cy="414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65536" descr="image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1225" y="2906992"/>
                        <a:ext cx="8685749" cy="41443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0444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51" name="矩形 104450"/>
          <p:cNvSpPr/>
          <p:nvPr/>
        </p:nvSpPr>
        <p:spPr>
          <a:xfrm>
            <a:off x="1454285" y="1795648"/>
            <a:ext cx="769112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多元线性回归模型参数的极大似然估计</a:t>
            </a:r>
            <a:r>
              <a:rPr lang="zh-CN" altLang="en-US" sz="2205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205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4452" name="矩形 10445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4454" name="对象 104453"/>
          <p:cNvGraphicFramePr/>
          <p:nvPr/>
        </p:nvGraphicFramePr>
        <p:xfrm>
          <a:off x="1081378" y="3542294"/>
          <a:ext cx="7185871" cy="190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" r:id="rId1" imgW="3142615" imgH="793750" progId="Word.Document.8">
                  <p:embed/>
                </p:oleObj>
              </mc:Choice>
              <mc:Fallback>
                <p:oleObj name="" r:id="rId1" imgW="3142615" imgH="793750" progId="Word.Document.8">
                  <p:embed/>
                  <p:pic>
                    <p:nvPicPr>
                      <p:cNvPr id="0" name="图片 66560" descr="image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1378" y="3542294"/>
                        <a:ext cx="7185871" cy="19041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3200" b="1" dirty="0">
                <a:solidFill>
                  <a:srgbClr val="7030A0"/>
                </a:solidFill>
              </a:rPr>
              <a:t>函数</a:t>
            </a:r>
            <a:r>
              <a:rPr lang="zh-CN" altLang="zh-CN" sz="3200" b="1" dirty="0" smtClean="0">
                <a:solidFill>
                  <a:srgbClr val="7030A0"/>
                </a:solidFill>
              </a:rPr>
              <a:t>关系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：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指现象之间所存在的严格依存的、确定的关系，即一种现象的数量变化完全决定另一种现象的数量变化，这种关系可以通过精确的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数学表达式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来反映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zh-CN" altLang="zh-CN" sz="2400" i="1" dirty="0">
                <a:solidFill>
                  <a:srgbClr val="FF0000"/>
                </a:solidFill>
              </a:rPr>
              <a:t>例如，圆的面积与半径之间的关系就是一种</a:t>
            </a:r>
            <a:r>
              <a:rPr lang="zh-CN" altLang="zh-CN" sz="2400" i="1" dirty="0" smtClean="0">
                <a:solidFill>
                  <a:srgbClr val="FF0000"/>
                </a:solidFill>
              </a:rPr>
              <a:t>函数</a:t>
            </a:r>
            <a:r>
              <a:rPr lang="zh-CN" altLang="zh-CN" sz="2400" i="1" dirty="0">
                <a:solidFill>
                  <a:srgbClr val="FF0000"/>
                </a:solidFill>
              </a:rPr>
              <a:t>关系</a:t>
            </a:r>
            <a:r>
              <a:rPr lang="zh-CN" altLang="zh-CN" sz="2400" i="1" dirty="0" smtClean="0">
                <a:solidFill>
                  <a:srgbClr val="FF0000"/>
                </a:solidFill>
              </a:rPr>
              <a:t>。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zh-CN" sz="3200" b="1" dirty="0">
                <a:solidFill>
                  <a:srgbClr val="7030A0"/>
                </a:solidFill>
              </a:rPr>
              <a:t>统计关系或相关关系</a:t>
            </a:r>
            <a:r>
              <a:rPr lang="zh-CN" altLang="en-US" sz="3200" b="1" dirty="0">
                <a:solidFill>
                  <a:srgbClr val="7030A0"/>
                </a:solidFill>
              </a:rPr>
              <a:t>：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变量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变量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密切关系，但是又没有密切到可以通过一个变量完全确定另一个变量的程度。它们之间是一种非确定性的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关系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zh-CN" altLang="en-US" sz="2400" i="1" dirty="0">
                <a:solidFill>
                  <a:srgbClr val="FF0000"/>
                </a:solidFill>
              </a:rPr>
              <a:t>例如，</a:t>
            </a:r>
            <a:r>
              <a:rPr lang="zh-CN" altLang="zh-CN" sz="2400" i="1" dirty="0">
                <a:solidFill>
                  <a:srgbClr val="FF0000"/>
                </a:solidFill>
              </a:rPr>
              <a:t>教师的教学水平和学生的学习成绩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pPr lvl="1">
              <a:spcBef>
                <a:spcPts val="1800"/>
              </a:spcBef>
              <a:tabLst>
                <a:tab pos="1797050" algn="l"/>
              </a:tabLst>
            </a:pPr>
            <a:r>
              <a:rPr lang="zh-CN" altLang="zh-CN" sz="2400" i="1" dirty="0">
                <a:solidFill>
                  <a:srgbClr val="FF0000"/>
                </a:solidFill>
              </a:rPr>
              <a:t>粮食产量与施肥量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pPr lvl="1">
              <a:spcBef>
                <a:spcPts val="1800"/>
              </a:spcBef>
            </a:pPr>
            <a:r>
              <a:rPr lang="zh-CN" altLang="zh-CN" sz="2400" i="1" dirty="0">
                <a:solidFill>
                  <a:srgbClr val="FF0000"/>
                </a:solidFill>
              </a:rPr>
              <a:t>人的身高和体重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0547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75" name="矩形 105474"/>
          <p:cNvSpPr/>
          <p:nvPr/>
        </p:nvSpPr>
        <p:spPr>
          <a:xfrm>
            <a:off x="1454285" y="1795648"/>
            <a:ext cx="769112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多元线性回归模型参数的极大似然估计</a:t>
            </a:r>
            <a:r>
              <a:rPr lang="zh-CN" altLang="en-US" sz="2205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205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5476" name="矩形 10547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sp>
        <p:nvSpPr>
          <p:cNvPr id="105478" name="矩形 105477"/>
          <p:cNvSpPr/>
          <p:nvPr/>
        </p:nvSpPr>
        <p:spPr>
          <a:xfrm>
            <a:off x="1380033" y="2999008"/>
            <a:ext cx="1795780" cy="47752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2535" b="1" dirty="0">
                <a:latin typeface="Arial" panose="020B0604020202020204" pitchFamily="34" charset="0"/>
                <a:ea typeface="宋体" panose="02010600030101010101" pitchFamily="2" charset="-122"/>
              </a:rPr>
              <a:t>似然函数是</a:t>
            </a:r>
            <a:endParaRPr lang="zh-CN" altLang="en-US" sz="253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5479" name="对象 105478"/>
          <p:cNvGraphicFramePr/>
          <p:nvPr/>
        </p:nvGraphicFramePr>
        <p:xfrm>
          <a:off x="1828841" y="3780314"/>
          <a:ext cx="7184222" cy="89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" r:id="rId1" imgW="80162400" imgH="9448800" progId="Equation.DSMT4">
                  <p:embed/>
                </p:oleObj>
              </mc:Choice>
              <mc:Fallback>
                <p:oleObj name="" r:id="rId1" imgW="80162400" imgH="9448800" progId="Equation.DSMT4">
                  <p:embed/>
                  <p:pic>
                    <p:nvPicPr>
                      <p:cNvPr id="0" name="图片 67584" descr="image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8841" y="3780314"/>
                        <a:ext cx="7184222" cy="8908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矩形 105479"/>
          <p:cNvSpPr/>
          <p:nvPr/>
        </p:nvSpPr>
        <p:spPr>
          <a:xfrm>
            <a:off x="1530186" y="4904916"/>
            <a:ext cx="2521585" cy="47752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2535" b="1" dirty="0">
                <a:latin typeface="Arial" panose="020B0604020202020204" pitchFamily="34" charset="0"/>
                <a:ea typeface="宋体" panose="02010600030101010101" pitchFamily="2" charset="-122"/>
              </a:rPr>
              <a:t>对数似然函数是</a:t>
            </a:r>
            <a:r>
              <a:rPr lang="zh-CN" altLang="en-US" sz="2205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20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5481" name="对象 105480"/>
          <p:cNvGraphicFramePr/>
          <p:nvPr/>
        </p:nvGraphicFramePr>
        <p:xfrm>
          <a:off x="1754590" y="5686222"/>
          <a:ext cx="7560428" cy="9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" r:id="rId3" imgW="82905600" imgH="9448800" progId="Equation.DSMT4">
                  <p:embed/>
                </p:oleObj>
              </mc:Choice>
              <mc:Fallback>
                <p:oleObj name="" r:id="rId3" imgW="82905600" imgH="9448800" progId="Equation.DSMT4">
                  <p:embed/>
                  <p:pic>
                    <p:nvPicPr>
                      <p:cNvPr id="0" name="图片 67585" descr="image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4590" y="5686222"/>
                        <a:ext cx="7560428" cy="90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 10649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499" name="矩形 106498"/>
          <p:cNvSpPr/>
          <p:nvPr/>
        </p:nvSpPr>
        <p:spPr>
          <a:xfrm>
            <a:off x="1454285" y="1795648"/>
            <a:ext cx="769112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多元线性回归模型参数的极大似然估计</a:t>
            </a:r>
            <a:r>
              <a:rPr lang="zh-CN" altLang="en-US" sz="2205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205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6500" name="矩形 10649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6505" name="对象 106504"/>
          <p:cNvGraphicFramePr/>
          <p:nvPr/>
        </p:nvGraphicFramePr>
        <p:xfrm>
          <a:off x="1081378" y="3145012"/>
          <a:ext cx="8537245" cy="204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" r:id="rId1" imgW="5274310" imgH="1189355" progId="Word.Document.8">
                  <p:embed/>
                </p:oleObj>
              </mc:Choice>
              <mc:Fallback>
                <p:oleObj name="" r:id="rId1" imgW="5274310" imgH="1189355" progId="Word.Document.8">
                  <p:embed/>
                  <p:pic>
                    <p:nvPicPr>
                      <p:cNvPr id="0" name="图片 68608" descr="image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1378" y="3145012"/>
                        <a:ext cx="8537245" cy="20406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0752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523" name="矩形 107522"/>
          <p:cNvSpPr/>
          <p:nvPr/>
        </p:nvSpPr>
        <p:spPr>
          <a:xfrm>
            <a:off x="1454285" y="1795648"/>
            <a:ext cx="769112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多元线性回归模型参数的极大似然估计</a:t>
            </a:r>
            <a:r>
              <a:rPr lang="zh-CN" altLang="en-US" sz="2205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205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7524" name="矩形 10752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7526" name="对象 107525"/>
          <p:cNvGraphicFramePr/>
          <p:nvPr/>
        </p:nvGraphicFramePr>
        <p:xfrm>
          <a:off x="1454285" y="2906992"/>
          <a:ext cx="6585261" cy="387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" r:id="rId1" imgW="2346960" imgH="1304925" progId="Word.Document.8">
                  <p:embed/>
                </p:oleObj>
              </mc:Choice>
              <mc:Fallback>
                <p:oleObj name="" r:id="rId1" imgW="2346960" imgH="1304925" progId="Word.Document.8">
                  <p:embed/>
                  <p:pic>
                    <p:nvPicPr>
                      <p:cNvPr id="0" name="图片 69632" descr="image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4285" y="2906992"/>
                        <a:ext cx="6585261" cy="38748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10854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8547" name="矩形 108546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8548" name="矩形 10854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8550" name="Object 14"/>
          <p:cNvGraphicFramePr/>
          <p:nvPr/>
        </p:nvGraphicFramePr>
        <p:xfrm>
          <a:off x="594620" y="2906993"/>
          <a:ext cx="9111455" cy="355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" r:id="rId1" imgW="4288790" imgH="1586230" progId="">
                  <p:embed/>
                </p:oleObj>
              </mc:Choice>
              <mc:Fallback>
                <p:oleObj name="" r:id="rId1" imgW="4288790" imgH="1586230" progId="">
                  <p:embed/>
                  <p:pic>
                    <p:nvPicPr>
                      <p:cNvPr id="0" name="图片 70656" descr="image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620" y="2906993"/>
                        <a:ext cx="9111455" cy="355104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标题 10956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71" name="矩形 109570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9572" name="矩形 10957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09574" name="Object 3"/>
          <p:cNvGraphicFramePr/>
          <p:nvPr/>
        </p:nvGraphicFramePr>
        <p:xfrm>
          <a:off x="411466" y="3383031"/>
          <a:ext cx="9687315" cy="2520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" r:id="rId1" imgW="4829810" imgH="1190625" progId="">
                  <p:embed/>
                </p:oleObj>
              </mc:Choice>
              <mc:Fallback>
                <p:oleObj name="" r:id="rId1" imgW="4829810" imgH="1190625" progId="">
                  <p:embed/>
                  <p:pic>
                    <p:nvPicPr>
                      <p:cNvPr id="0" name="图片 71680" descr="image4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66" y="3383031"/>
                        <a:ext cx="9687315" cy="25202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标题 11059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595" name="矩形 110594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0596" name="矩形 11059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0598" name="Object 3"/>
          <p:cNvGraphicFramePr/>
          <p:nvPr/>
        </p:nvGraphicFramePr>
        <p:xfrm>
          <a:off x="1081378" y="3066254"/>
          <a:ext cx="8147839" cy="244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" r:id="rId1" imgW="2796540" imgH="793750" progId="">
                  <p:embed/>
                </p:oleObj>
              </mc:Choice>
              <mc:Fallback>
                <p:oleObj name="" r:id="rId1" imgW="2796540" imgH="793750" progId="">
                  <p:embed/>
                  <p:pic>
                    <p:nvPicPr>
                      <p:cNvPr id="0" name="图片 72704" descr="image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1378" y="3066254"/>
                        <a:ext cx="8147839" cy="24414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 11161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1619" name="矩形 111618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1620" name="矩形 11161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1622" name="Object 3"/>
          <p:cNvGraphicFramePr/>
          <p:nvPr/>
        </p:nvGraphicFramePr>
        <p:xfrm>
          <a:off x="1218330" y="3066254"/>
          <a:ext cx="8880451" cy="317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" r:id="rId1" imgW="5274310" imgH="1784350" progId="">
                  <p:embed/>
                </p:oleObj>
              </mc:Choice>
              <mc:Fallback>
                <p:oleObj name="" r:id="rId1" imgW="5274310" imgH="1784350" progId="">
                  <p:embed/>
                  <p:pic>
                    <p:nvPicPr>
                      <p:cNvPr id="0" name="图片 73728" descr="image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8330" y="3066254"/>
                        <a:ext cx="8880451" cy="31730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标题 11264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43" name="矩形 112642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644" name="矩形 11264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2646" name="Object 13"/>
          <p:cNvGraphicFramePr/>
          <p:nvPr/>
        </p:nvGraphicFramePr>
        <p:xfrm>
          <a:off x="-296396" y="3066254"/>
          <a:ext cx="10395177" cy="322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" r:id="rId1" imgW="5274310" imgH="1387475" progId="">
                  <p:embed/>
                </p:oleObj>
              </mc:Choice>
              <mc:Fallback>
                <p:oleObj name="" r:id="rId1" imgW="5274310" imgH="1387475" progId="">
                  <p:embed/>
                  <p:pic>
                    <p:nvPicPr>
                      <p:cNvPr id="0" name="图片 74752" descr="image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96396" y="3066254"/>
                        <a:ext cx="10395177" cy="32290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标题 11366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67" name="矩形 113666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3668" name="矩形 11366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3670" name="Object 3"/>
          <p:cNvGraphicFramePr/>
          <p:nvPr/>
        </p:nvGraphicFramePr>
        <p:xfrm>
          <a:off x="931226" y="2985748"/>
          <a:ext cx="8981103" cy="251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" r:id="rId1" imgW="5274310" imgH="1190625" progId="">
                  <p:embed/>
                </p:oleObj>
              </mc:Choice>
              <mc:Fallback>
                <p:oleObj name="" r:id="rId1" imgW="5274310" imgH="1190625" progId="">
                  <p:embed/>
                  <p:pic>
                    <p:nvPicPr>
                      <p:cNvPr id="0" name="图片 75776" descr="image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1226" y="2985748"/>
                        <a:ext cx="8981103" cy="251495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标题 11468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1" name="矩形 114690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4692" name="矩形 11469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4694" name="Object 3"/>
          <p:cNvGraphicFramePr/>
          <p:nvPr/>
        </p:nvGraphicFramePr>
        <p:xfrm>
          <a:off x="855324" y="3066254"/>
          <a:ext cx="8915102" cy="228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name="" r:id="rId1" imgW="5274310" imgH="1190625" progId="">
                  <p:embed/>
                </p:oleObj>
              </mc:Choice>
              <mc:Fallback>
                <p:oleObj name="" r:id="rId1" imgW="5274310" imgH="1190625" progId="">
                  <p:embed/>
                  <p:pic>
                    <p:nvPicPr>
                      <p:cNvPr id="0" name="图片 76800" descr="image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5324" y="3066254"/>
                        <a:ext cx="8915102" cy="2283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变量间的统计关系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变量之间的函数关系和相关关系，在一定条件下是可以互相转化的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i="1" dirty="0">
                <a:solidFill>
                  <a:srgbClr val="0070C0"/>
                </a:solidFill>
              </a:rPr>
              <a:t>本来具有函数关系的变量，当存在观测误差时，其函数关系往往以相关的形式表现出来</a:t>
            </a:r>
            <a:r>
              <a:rPr lang="zh-CN" altLang="zh-CN" sz="2400" i="1" dirty="0" smtClean="0">
                <a:solidFill>
                  <a:srgbClr val="0070C0"/>
                </a:solidFill>
              </a:rPr>
              <a:t>。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 lvl="1"/>
            <a:r>
              <a:rPr lang="zh-CN" altLang="zh-CN" sz="2400" i="1" dirty="0">
                <a:solidFill>
                  <a:srgbClr val="0070C0"/>
                </a:solidFill>
              </a:rPr>
              <a:t>如果能够把影响非确定现象的因素一一辨认出来，并全部纳入到变量的依存关系式中，这时变量间的相关关系就会向函数关系转化</a:t>
            </a:r>
            <a:r>
              <a:rPr lang="zh-CN" altLang="zh-CN" sz="2400" i="1" dirty="0" smtClean="0">
                <a:solidFill>
                  <a:srgbClr val="0070C0"/>
                </a:solidFill>
              </a:rPr>
              <a:t>。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r>
              <a:rPr lang="zh-CN" altLang="zh-CN" sz="28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函数关系可以用数学分析的方法去研究，而相关关系必须借助于统计学中的相关与回归分析方法。</a:t>
            </a:r>
            <a:endParaRPr lang="zh-CN" altLang="zh-CN" sz="2800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800" b="1" dirty="0">
                <a:solidFill>
                  <a:srgbClr val="7C1D20"/>
                </a:solidFill>
              </a:rPr>
              <a:t>回归分析就是讨论变量与变量之间的统计关系的一种统计方法。</a:t>
            </a:r>
            <a:endParaRPr lang="zh-CN" altLang="zh-CN" sz="2800" b="1" dirty="0">
              <a:solidFill>
                <a:srgbClr val="7C1D2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标题 11571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715" name="矩形 115714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5716" name="矩形 11571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5718" name="Object 3"/>
          <p:cNvGraphicFramePr/>
          <p:nvPr/>
        </p:nvGraphicFramePr>
        <p:xfrm>
          <a:off x="855323" y="2985749"/>
          <a:ext cx="8938203" cy="330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" r:id="rId1" imgW="5274310" imgH="1983105" progId="">
                  <p:embed/>
                </p:oleObj>
              </mc:Choice>
              <mc:Fallback>
                <p:oleObj name="" r:id="rId1" imgW="5274310" imgH="1983105" progId="">
                  <p:embed/>
                  <p:pic>
                    <p:nvPicPr>
                      <p:cNvPr id="0" name="图片 77824" descr="image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5323" y="2985749"/>
                        <a:ext cx="8938203" cy="330777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标题 11673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39" name="矩形 116738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6740" name="矩形 11673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6742" name="Object 3"/>
          <p:cNvGraphicFramePr/>
          <p:nvPr/>
        </p:nvGraphicFramePr>
        <p:xfrm>
          <a:off x="1185329" y="3304275"/>
          <a:ext cx="8913452" cy="21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" r:id="rId1" imgW="5274310" imgH="1190625" progId="">
                  <p:embed/>
                </p:oleObj>
              </mc:Choice>
              <mc:Fallback>
                <p:oleObj name="" r:id="rId1" imgW="5274310" imgH="1190625" progId="">
                  <p:embed/>
                  <p:pic>
                    <p:nvPicPr>
                      <p:cNvPr id="0" name="图片 78848" descr="image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5329" y="3304275"/>
                        <a:ext cx="8913452" cy="2117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标题 11776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3" name="矩形 117762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7764" name="矩形 11776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7766" name="Object 3"/>
          <p:cNvGraphicFramePr/>
          <p:nvPr/>
        </p:nvGraphicFramePr>
        <p:xfrm>
          <a:off x="182113" y="3383031"/>
          <a:ext cx="11801001" cy="93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" r:id="rId1" imgW="5274310" imgH="398145" progId="">
                  <p:embed/>
                </p:oleObj>
              </mc:Choice>
              <mc:Fallback>
                <p:oleObj name="" r:id="rId1" imgW="5274310" imgH="398145" progId="">
                  <p:embed/>
                  <p:pic>
                    <p:nvPicPr>
                      <p:cNvPr id="0" name="图片 79872" descr="image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113" y="3383031"/>
                        <a:ext cx="11801001" cy="9380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8787" name="矩形 118786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8788" name="矩形 11878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8790" name="Object 3"/>
          <p:cNvGraphicFramePr/>
          <p:nvPr/>
        </p:nvGraphicFramePr>
        <p:xfrm>
          <a:off x="1005477" y="2828236"/>
          <a:ext cx="8708848" cy="416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" r:id="rId1" imgW="5274310" imgH="2378075" progId="">
                  <p:embed/>
                </p:oleObj>
              </mc:Choice>
              <mc:Fallback>
                <p:oleObj name="" r:id="rId1" imgW="5274310" imgH="2378075" progId="">
                  <p:embed/>
                  <p:pic>
                    <p:nvPicPr>
                      <p:cNvPr id="0" name="图片 80896" descr="image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2828236"/>
                        <a:ext cx="8708848" cy="4165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1980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811" name="矩形 119810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9812" name="矩形 119811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19814" name="Object 3"/>
          <p:cNvGraphicFramePr/>
          <p:nvPr/>
        </p:nvGraphicFramePr>
        <p:xfrm>
          <a:off x="1005476" y="3145011"/>
          <a:ext cx="8888701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" r:id="rId1" imgW="5274310" imgH="793750" progId="">
                  <p:embed/>
                </p:oleObj>
              </mc:Choice>
              <mc:Fallback>
                <p:oleObj name="" r:id="rId1" imgW="5274310" imgH="793750" progId="">
                  <p:embed/>
                  <p:pic>
                    <p:nvPicPr>
                      <p:cNvPr id="0" name="图片 81920" descr="image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6" y="3145011"/>
                        <a:ext cx="8888701" cy="14088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2083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835" name="矩形 120834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0836" name="矩形 12083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20838" name="Object 3"/>
          <p:cNvGraphicFramePr/>
          <p:nvPr/>
        </p:nvGraphicFramePr>
        <p:xfrm>
          <a:off x="241513" y="2985748"/>
          <a:ext cx="9857268" cy="34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name="" r:id="rId1" imgW="4761230" imgH="1586230" progId="">
                  <p:embed/>
                </p:oleObj>
              </mc:Choice>
              <mc:Fallback>
                <p:oleObj name="" r:id="rId1" imgW="4761230" imgH="1586230" progId="">
                  <p:embed/>
                  <p:pic>
                    <p:nvPicPr>
                      <p:cNvPr id="0" name="图片 82944" descr="image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513" y="2985748"/>
                        <a:ext cx="9857268" cy="346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标题 12185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1859" name="矩形 121858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1860" name="矩形 121859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21862" name="Object 3"/>
          <p:cNvGraphicFramePr/>
          <p:nvPr/>
        </p:nvGraphicFramePr>
        <p:xfrm>
          <a:off x="182112" y="2985748"/>
          <a:ext cx="8916752" cy="339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" name="" r:id="rId1" imgW="3299460" imgH="1190625" progId="">
                  <p:embed/>
                </p:oleObj>
              </mc:Choice>
              <mc:Fallback>
                <p:oleObj name="" r:id="rId1" imgW="3299460" imgH="1190625" progId="">
                  <p:embed/>
                  <p:pic>
                    <p:nvPicPr>
                      <p:cNvPr id="0" name="图片 83968" descr="image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112" y="2985748"/>
                        <a:ext cx="8916752" cy="33900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标题 12288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883" name="矩形 122882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参数的最小二乘估计的性质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22884" name="矩形 12288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22886" name="Object 3"/>
          <p:cNvGraphicFramePr/>
          <p:nvPr/>
        </p:nvGraphicFramePr>
        <p:xfrm>
          <a:off x="1005477" y="2985748"/>
          <a:ext cx="8741849" cy="34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" r:id="rId1" imgW="5274310" imgH="1983105" progId="">
                  <p:embed/>
                </p:oleObj>
              </mc:Choice>
              <mc:Fallback>
                <p:oleObj name="" r:id="rId1" imgW="5274310" imgH="1983105" progId="">
                  <p:embed/>
                  <p:pic>
                    <p:nvPicPr>
                      <p:cNvPr id="0" name="图片 84992" descr="image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2985748"/>
                        <a:ext cx="8741849" cy="346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 152577"/>
          <p:cNvSpPr>
            <a:spLocks noGrp="1"/>
          </p:cNvSpPr>
          <p:nvPr>
            <p:ph type="ctrTitle"/>
          </p:nvPr>
        </p:nvSpPr>
        <p:spPr>
          <a:xfrm>
            <a:off x="1530347" y="684279"/>
            <a:ext cx="8307541" cy="1592565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2579" name="矩形 152578"/>
          <p:cNvSpPr/>
          <p:nvPr/>
        </p:nvSpPr>
        <p:spPr>
          <a:xfrm>
            <a:off x="1454449" y="1795572"/>
            <a:ext cx="628396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defTabSz="913765"/>
            <a:r>
              <a:rPr lang="zh-CN" altLang="en-US" sz="3420" b="1" dirty="0">
                <a:solidFill>
                  <a:srgbClr val="006666"/>
                </a:solidFill>
              </a:rPr>
              <a:t>多元线性回归模型的显著性检验</a:t>
            </a:r>
            <a:endParaRPr lang="zh-CN" altLang="en-US" sz="3420" b="1" dirty="0">
              <a:solidFill>
                <a:srgbClr val="006666"/>
              </a:solidFill>
            </a:endParaRPr>
          </a:p>
          <a:p>
            <a:pPr defTabSz="913765"/>
            <a:endParaRPr lang="zh-CN" altLang="en-US" sz="3420" b="1" dirty="0">
              <a:solidFill>
                <a:srgbClr val="006666"/>
              </a:solidFill>
            </a:endParaRPr>
          </a:p>
        </p:txBody>
      </p:sp>
      <p:sp>
        <p:nvSpPr>
          <p:cNvPr id="152580" name="矩形 152579"/>
          <p:cNvSpPr/>
          <p:nvPr/>
        </p:nvSpPr>
        <p:spPr>
          <a:xfrm>
            <a:off x="594819" y="3234132"/>
            <a:ext cx="95037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pPr defTabSz="913765"/>
            <a:endParaRPr lang="zh-CN" altLang="en-US" sz="2205">
              <a:solidFill>
                <a:srgbClr val="000000"/>
              </a:solidFill>
            </a:endParaRPr>
          </a:p>
        </p:txBody>
      </p:sp>
      <p:graphicFrame>
        <p:nvGraphicFramePr>
          <p:cNvPr id="152582" name="Object 4"/>
          <p:cNvGraphicFramePr/>
          <p:nvPr/>
        </p:nvGraphicFramePr>
        <p:xfrm>
          <a:off x="1530347" y="3463392"/>
          <a:ext cx="8117797" cy="126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" name="" r:id="rId1" imgW="74980800" imgH="10972800" progId="Equation.DSMT4">
                  <p:embed/>
                </p:oleObj>
              </mc:Choice>
              <mc:Fallback>
                <p:oleObj name="" r:id="rId1" imgW="74980800" imgH="10972800" progId="Equation.DSMT4">
                  <p:embed/>
                  <p:pic>
                    <p:nvPicPr>
                      <p:cNvPr id="0" name="图片 86016" descr="image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347" y="3463392"/>
                        <a:ext cx="8117797" cy="12600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3"/>
          <p:cNvGraphicFramePr/>
          <p:nvPr/>
        </p:nvGraphicFramePr>
        <p:xfrm>
          <a:off x="1979135" y="4812698"/>
          <a:ext cx="1856203" cy="66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" r:id="rId3" imgW="15544800" imgH="5181600" progId="Equation.DSMT4">
                  <p:embed/>
                </p:oleObj>
              </mc:Choice>
              <mc:Fallback>
                <p:oleObj name="" r:id="rId3" imgW="15544800" imgH="5181600" progId="Equation.DSMT4">
                  <p:embed/>
                  <p:pic>
                    <p:nvPicPr>
                      <p:cNvPr id="0" name="图片 86017" descr="image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135" y="4812698"/>
                        <a:ext cx="1856203" cy="6667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281"/>
            <a:ext cx="3192399" cy="504021"/>
          </a:xfrm>
          <a:prstGeom prst="rect">
            <a:avLst/>
          </a:prstGeom>
        </p:spPr>
        <p:txBody>
          <a:bodyPr lIns="88362" tIns="44181" rIns="88362" bIns="44181"/>
          <a:lstStyle/>
          <a:p>
            <a:r>
              <a:rPr lang="zh-CN" altLang="en-US" sz="1435" smtClean="0">
                <a:solidFill>
                  <a:srgbClr val="000000"/>
                </a:solidFill>
              </a:rPr>
              <a:t>上财浙院  统计系</a:t>
            </a:r>
            <a:endParaRPr lang="zh-CN" altLang="en-US" sz="14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标题 15155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1555" name="矩形 151554"/>
          <p:cNvSpPr/>
          <p:nvPr/>
        </p:nvSpPr>
        <p:spPr>
          <a:xfrm>
            <a:off x="1454285" y="1795648"/>
            <a:ext cx="628396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1556" name="矩形 15155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51558" name="对象 151557"/>
          <p:cNvGraphicFramePr/>
          <p:nvPr/>
        </p:nvGraphicFramePr>
        <p:xfrm>
          <a:off x="1305782" y="2985748"/>
          <a:ext cx="8250141" cy="333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87040" descr="image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05782" y="2985748"/>
                        <a:ext cx="8250141" cy="33340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764295"/>
            <a:ext cx="9996606" cy="499008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如果随机变量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与变量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之间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具有统计关系，那么每当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取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定值之后，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便有相应的概率分布与之对应。它们之间的概率模型为：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238375" indent="-2238375">
              <a:buNone/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y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有时也被称为响应变量或被解释变量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自变量（有时也被称为预报变量或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解释量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651183"/>
            <a:ext cx="2088232" cy="6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2196455"/>
            <a:ext cx="1872208" cy="5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99953" y="3276575"/>
          <a:ext cx="5797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60350400" imgH="6705600" progId="Equation.DSMT4">
                  <p:embed/>
                </p:oleObj>
              </mc:Choice>
              <mc:Fallback>
                <p:oleObj name="Equation" r:id="rId2" imgW="60350400" imgH="6705600" progId="Equation.DSMT4">
                  <p:embed/>
                  <p:pic>
                    <p:nvPicPr>
                      <p:cNvPr id="0" name="Picture 21" descr="image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9953" y="3276575"/>
                        <a:ext cx="5797550" cy="666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4572719"/>
            <a:ext cx="20882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5462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627" name="矩形 154626"/>
          <p:cNvSpPr/>
          <p:nvPr/>
        </p:nvSpPr>
        <p:spPr>
          <a:xfrm>
            <a:off x="1454285" y="1795648"/>
            <a:ext cx="628396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4628" name="矩形 154627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54629" name="对象 154628"/>
          <p:cNvGraphicFramePr/>
          <p:nvPr/>
        </p:nvGraphicFramePr>
        <p:xfrm>
          <a:off x="1081378" y="2985748"/>
          <a:ext cx="8758349" cy="381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88064" descr="image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1378" y="2985748"/>
                        <a:ext cx="8758349" cy="38118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标题 15360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03" name="矩形 153602"/>
          <p:cNvSpPr/>
          <p:nvPr/>
        </p:nvSpPr>
        <p:spPr>
          <a:xfrm>
            <a:off x="1454285" y="1795648"/>
            <a:ext cx="628396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3604" name="矩形 153603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53609" name="对象 153608"/>
          <p:cNvGraphicFramePr/>
          <p:nvPr/>
        </p:nvGraphicFramePr>
        <p:xfrm>
          <a:off x="1386634" y="3066254"/>
          <a:ext cx="8104938" cy="320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" r:id="rId1" imgW="4239895" imgH="1586230" progId="Word.Document.8">
                  <p:embed/>
                </p:oleObj>
              </mc:Choice>
              <mc:Fallback>
                <p:oleObj name="" r:id="rId1" imgW="4239895" imgH="1586230" progId="Word.Document.8">
                  <p:embed/>
                  <p:pic>
                    <p:nvPicPr>
                      <p:cNvPr id="0" name="图片 89088" descr="image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6634" y="3066254"/>
                        <a:ext cx="8104938" cy="32062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标题 15667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6675" name="矩形 156674"/>
          <p:cNvSpPr/>
          <p:nvPr/>
        </p:nvSpPr>
        <p:spPr>
          <a:xfrm>
            <a:off x="1454285" y="1795648"/>
            <a:ext cx="628396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6676" name="矩形 156675"/>
          <p:cNvSpPr/>
          <p:nvPr/>
        </p:nvSpPr>
        <p:spPr>
          <a:xfrm>
            <a:off x="594620" y="3234268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56678" name="Object 3"/>
          <p:cNvGraphicFramePr/>
          <p:nvPr/>
        </p:nvGraphicFramePr>
        <p:xfrm>
          <a:off x="1754589" y="2668973"/>
          <a:ext cx="7708931" cy="4711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" name="" r:id="rId1" imgW="5897880" imgH="3317240" progId="">
                  <p:embed/>
                </p:oleObj>
              </mc:Choice>
              <mc:Fallback>
                <p:oleObj name="" r:id="rId1" imgW="5897880" imgH="3317240" progId="">
                  <p:embed/>
                  <p:pic>
                    <p:nvPicPr>
                      <p:cNvPr id="0" name="图片 90112" descr="image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4589" y="2668973"/>
                        <a:ext cx="7708931" cy="47113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标题 15769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7699" name="矩形 157698"/>
          <p:cNvSpPr/>
          <p:nvPr/>
        </p:nvSpPr>
        <p:spPr>
          <a:xfrm>
            <a:off x="1454285" y="1795648"/>
            <a:ext cx="846518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多元线性回归模型的回归系数的显著性检验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7700" name="矩形 157699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57702" name="对象 157701"/>
          <p:cNvGraphicFramePr/>
          <p:nvPr/>
        </p:nvGraphicFramePr>
        <p:xfrm>
          <a:off x="1005477" y="3066254"/>
          <a:ext cx="8910151" cy="354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91136" descr="image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3066254"/>
                        <a:ext cx="8910151" cy="35422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标题 15872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23" name="矩形 158722"/>
          <p:cNvSpPr/>
          <p:nvPr/>
        </p:nvSpPr>
        <p:spPr>
          <a:xfrm>
            <a:off x="1454285" y="1795648"/>
            <a:ext cx="846518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多元线性回归模型的回归系数的显著性检验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8724" name="矩形 158723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58726" name="Object 3"/>
          <p:cNvGraphicFramePr/>
          <p:nvPr/>
        </p:nvGraphicFramePr>
        <p:xfrm>
          <a:off x="1005476" y="2906992"/>
          <a:ext cx="8680797" cy="386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" r:id="rId1" imgW="4701540" imgH="1983105" progId="">
                  <p:embed/>
                </p:oleObj>
              </mc:Choice>
              <mc:Fallback>
                <p:oleObj name="" r:id="rId1" imgW="4701540" imgH="1983105" progId="">
                  <p:embed/>
                  <p:pic>
                    <p:nvPicPr>
                      <p:cNvPr id="0" name="图片 92160" descr="image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6" y="2906992"/>
                        <a:ext cx="8680797" cy="38625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标题 15974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9747" name="矩形 159746"/>
          <p:cNvSpPr/>
          <p:nvPr/>
        </p:nvSpPr>
        <p:spPr>
          <a:xfrm>
            <a:off x="1454285" y="1795648"/>
            <a:ext cx="846518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多元线性回归模型的回归系数的显著性检验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9748" name="矩形 159747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59750" name="Object 3"/>
          <p:cNvGraphicFramePr/>
          <p:nvPr/>
        </p:nvGraphicFramePr>
        <p:xfrm>
          <a:off x="1978994" y="3223767"/>
          <a:ext cx="3966667" cy="75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" r:id="rId1" imgW="32004000" imgH="5791200" progId="Equation.DSMT4">
                  <p:embed/>
                </p:oleObj>
              </mc:Choice>
              <mc:Fallback>
                <p:oleObj name="" r:id="rId1" imgW="32004000" imgH="5791200" progId="Equation.DSMT4">
                  <p:embed/>
                  <p:pic>
                    <p:nvPicPr>
                      <p:cNvPr id="0" name="图片 93184" descr="image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8994" y="3223767"/>
                        <a:ext cx="3966667" cy="750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5"/>
          <p:cNvGraphicFramePr/>
          <p:nvPr/>
        </p:nvGraphicFramePr>
        <p:xfrm>
          <a:off x="1530187" y="4256353"/>
          <a:ext cx="6313008" cy="97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" r:id="rId3" imgW="3250565" imgH="469900" progId="">
                  <p:embed/>
                </p:oleObj>
              </mc:Choice>
              <mc:Fallback>
                <p:oleObj name="" r:id="rId3" imgW="3250565" imgH="469900" progId="">
                  <p:embed/>
                  <p:pic>
                    <p:nvPicPr>
                      <p:cNvPr id="0" name="图片 93185" descr="image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187" y="4256353"/>
                        <a:ext cx="6313008" cy="9748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2" name="Object 7"/>
          <p:cNvGraphicFramePr/>
          <p:nvPr/>
        </p:nvGraphicFramePr>
        <p:xfrm>
          <a:off x="1828841" y="5288939"/>
          <a:ext cx="3499711" cy="86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" r:id="rId5" imgW="27432000" imgH="6400800" progId="Equation.DSMT4">
                  <p:embed/>
                </p:oleObj>
              </mc:Choice>
              <mc:Fallback>
                <p:oleObj name="" r:id="rId5" imgW="27432000" imgH="6400800" progId="Equation.DSMT4">
                  <p:embed/>
                  <p:pic>
                    <p:nvPicPr>
                      <p:cNvPr id="0" name="图片 93186" descr="image6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41" y="5288939"/>
                        <a:ext cx="3499711" cy="8663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3" name="Object 9"/>
          <p:cNvGraphicFramePr/>
          <p:nvPr/>
        </p:nvGraphicFramePr>
        <p:xfrm>
          <a:off x="5721257" y="5367695"/>
          <a:ext cx="2790197" cy="63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" r:id="rId7" imgW="22555200" imgH="4876800" progId="Equation.DSMT4">
                  <p:embed/>
                </p:oleObj>
              </mc:Choice>
              <mc:Fallback>
                <p:oleObj name="" r:id="rId7" imgW="22555200" imgH="4876800" progId="Equation.DSMT4">
                  <p:embed/>
                  <p:pic>
                    <p:nvPicPr>
                      <p:cNvPr id="0" name="图片 93187" descr="image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257" y="5367695"/>
                        <a:ext cx="2790197" cy="6300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标题 16076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1" name="矩形 160770"/>
          <p:cNvSpPr/>
          <p:nvPr/>
        </p:nvSpPr>
        <p:spPr>
          <a:xfrm>
            <a:off x="1454285" y="1795648"/>
            <a:ext cx="846518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多元线性回归模型的回归系数的显著性检验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0772" name="矩形 160771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0774" name="Object 3"/>
          <p:cNvGraphicFramePr/>
          <p:nvPr/>
        </p:nvGraphicFramePr>
        <p:xfrm>
          <a:off x="1604437" y="3304274"/>
          <a:ext cx="3143304" cy="165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" r:id="rId1" imgW="26212800" imgH="13106400" progId="Equation.DSMT4">
                  <p:embed/>
                </p:oleObj>
              </mc:Choice>
              <mc:Fallback>
                <p:oleObj name="" r:id="rId1" imgW="26212800" imgH="13106400" progId="Equation.DSMT4">
                  <p:embed/>
                  <p:pic>
                    <p:nvPicPr>
                      <p:cNvPr id="0" name="图片 94208" descr="image6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4437" y="3304274"/>
                        <a:ext cx="3143304" cy="1653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5" name="Object 5"/>
          <p:cNvGraphicFramePr/>
          <p:nvPr/>
        </p:nvGraphicFramePr>
        <p:xfrm>
          <a:off x="5196548" y="3304274"/>
          <a:ext cx="4232322" cy="151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" r:id="rId3" imgW="28956000" imgH="9753600" progId="Equation.DSMT4">
                  <p:embed/>
                </p:oleObj>
              </mc:Choice>
              <mc:Fallback>
                <p:oleObj name="" r:id="rId3" imgW="28956000" imgH="9753600" progId="Equation.DSMT4">
                  <p:embed/>
                  <p:pic>
                    <p:nvPicPr>
                      <p:cNvPr id="0" name="图片 94209" descr="image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6548" y="3304274"/>
                        <a:ext cx="4232322" cy="151912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6" name="TextBox 21"/>
          <p:cNvSpPr txBox="1"/>
          <p:nvPr/>
        </p:nvSpPr>
        <p:spPr>
          <a:xfrm>
            <a:off x="1305782" y="5526958"/>
            <a:ext cx="3453130" cy="74930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>
            <a:spAutoFit/>
          </a:bodyPr>
          <a:lstStyle/>
          <a:p>
            <a:pPr lvl="0"/>
            <a:r>
              <a:rPr lang="zh-CN" altLang="en-US" sz="4300" dirty="0">
                <a:latin typeface="Arial" panose="020B0604020202020204" pitchFamily="34" charset="0"/>
                <a:ea typeface="宋体" panose="02010600030101010101" pitchFamily="2" charset="-122"/>
              </a:rPr>
              <a:t>且相互独立。</a:t>
            </a:r>
            <a:endParaRPr lang="zh-CN" altLang="en-US" sz="43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标题 16179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795" name="矩形 161794"/>
          <p:cNvSpPr/>
          <p:nvPr/>
        </p:nvSpPr>
        <p:spPr>
          <a:xfrm>
            <a:off x="1454285" y="1795648"/>
            <a:ext cx="846518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多元线性回归模型的回归系数的显著性检验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1796" name="矩形 161795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1800" name="Object 4"/>
          <p:cNvGraphicFramePr/>
          <p:nvPr/>
        </p:nvGraphicFramePr>
        <p:xfrm>
          <a:off x="2053244" y="3542294"/>
          <a:ext cx="6723865" cy="220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" r:id="rId1" imgW="56997600" imgH="17678400" progId="Equation.DSMT4">
                  <p:embed/>
                </p:oleObj>
              </mc:Choice>
              <mc:Fallback>
                <p:oleObj name="" r:id="rId1" imgW="56997600" imgH="17678400" progId="Equation.DSMT4">
                  <p:embed/>
                  <p:pic>
                    <p:nvPicPr>
                      <p:cNvPr id="0" name="图片 95232" descr="image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3244" y="3542294"/>
                        <a:ext cx="6723865" cy="22051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标题 16281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2819" name="矩形 162818"/>
          <p:cNvSpPr/>
          <p:nvPr/>
        </p:nvSpPr>
        <p:spPr>
          <a:xfrm>
            <a:off x="1454285" y="1795648"/>
            <a:ext cx="497522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复相关系数与偏相关系数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2820" name="矩形 162819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2822" name="Object 3"/>
          <p:cNvGraphicFramePr/>
          <p:nvPr/>
        </p:nvGraphicFramePr>
        <p:xfrm>
          <a:off x="3325417" y="3304274"/>
          <a:ext cx="3069052" cy="127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" r:id="rId1" imgW="27432000" imgH="10668000" progId="Equation.DSMT4">
                  <p:embed/>
                </p:oleObj>
              </mc:Choice>
              <mc:Fallback>
                <p:oleObj name="" r:id="rId1" imgW="27432000" imgH="10668000" progId="Equation.DSMT4">
                  <p:embed/>
                  <p:pic>
                    <p:nvPicPr>
                      <p:cNvPr id="0" name="图片 96256" descr="image6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25417" y="3304274"/>
                        <a:ext cx="3069052" cy="1274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矩形 20"/>
          <p:cNvSpPr/>
          <p:nvPr/>
        </p:nvSpPr>
        <p:spPr>
          <a:xfrm>
            <a:off x="1005476" y="2985749"/>
            <a:ext cx="2447290" cy="54610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>
            <a:spAutoFit/>
          </a:bodyPr>
          <a:lstStyle/>
          <a:p>
            <a:pPr lvl="0"/>
            <a:r>
              <a:rPr lang="zh-CN" altLang="en-US" sz="2975" dirty="0">
                <a:latin typeface="Arial" panose="020B0604020202020204" pitchFamily="34" charset="0"/>
                <a:ea typeface="宋体" panose="02010600030101010101" pitchFamily="2" charset="-122"/>
              </a:rPr>
              <a:t>样本决定系数</a:t>
            </a:r>
            <a:endParaRPr lang="zh-CN" altLang="en-US" sz="297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2824" name="Object 5"/>
          <p:cNvGraphicFramePr/>
          <p:nvPr/>
        </p:nvGraphicFramePr>
        <p:xfrm>
          <a:off x="931225" y="4415617"/>
          <a:ext cx="8880451" cy="282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" r:id="rId3" imgW="5271770" imgH="1586230" progId="">
                  <p:embed/>
                </p:oleObj>
              </mc:Choice>
              <mc:Fallback>
                <p:oleObj name="" r:id="rId3" imgW="5271770" imgH="1586230" progId="">
                  <p:embed/>
                  <p:pic>
                    <p:nvPicPr>
                      <p:cNvPr id="0" name="图片 96257" descr="image7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225" y="4415617"/>
                        <a:ext cx="8880451" cy="28247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标题 16384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43" name="矩形 163842"/>
          <p:cNvSpPr/>
          <p:nvPr/>
        </p:nvSpPr>
        <p:spPr>
          <a:xfrm>
            <a:off x="1454285" y="1795648"/>
            <a:ext cx="4975225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复相关系数与偏相关系数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3844" name="矩形 163843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3848" name="矩形 20"/>
          <p:cNvSpPr/>
          <p:nvPr/>
        </p:nvSpPr>
        <p:spPr>
          <a:xfrm>
            <a:off x="1092928" y="2913993"/>
            <a:ext cx="2825750" cy="54610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>
            <a:spAutoFit/>
          </a:bodyPr>
          <a:lstStyle/>
          <a:p>
            <a:pPr lvl="0"/>
            <a:r>
              <a:rPr lang="zh-CN" altLang="en-US" sz="2975" dirty="0">
                <a:latin typeface="Arial" panose="020B0604020202020204" pitchFamily="34" charset="0"/>
                <a:ea typeface="宋体" panose="02010600030101010101" pitchFamily="2" charset="-122"/>
              </a:rPr>
              <a:t>样本复相关系数</a:t>
            </a:r>
            <a:endParaRPr lang="zh-CN" altLang="en-US" sz="297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3849" name="Object 3"/>
          <p:cNvGraphicFramePr/>
          <p:nvPr/>
        </p:nvGraphicFramePr>
        <p:xfrm>
          <a:off x="2502053" y="3463537"/>
          <a:ext cx="3592111" cy="80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" r:id="rId1" imgW="31394400" imgH="6705600" progId="Equation.DSMT4">
                  <p:embed/>
                </p:oleObj>
              </mc:Choice>
              <mc:Fallback>
                <p:oleObj name="" r:id="rId1" imgW="31394400" imgH="6705600" progId="Equation.DSMT4">
                  <p:embed/>
                  <p:pic>
                    <p:nvPicPr>
                      <p:cNvPr id="0" name="图片 97280" descr="image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2053" y="3463537"/>
                        <a:ext cx="3592111" cy="8068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0" name="Object 5"/>
          <p:cNvGraphicFramePr/>
          <p:nvPr/>
        </p:nvGraphicFramePr>
        <p:xfrm>
          <a:off x="1081378" y="4336860"/>
          <a:ext cx="8669247" cy="274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" r:id="rId3" imgW="5274310" imgH="1586230" progId="">
                  <p:embed/>
                </p:oleObj>
              </mc:Choice>
              <mc:Fallback>
                <p:oleObj name="" r:id="rId3" imgW="5274310" imgH="1586230" progId="">
                  <p:embed/>
                  <p:pic>
                    <p:nvPicPr>
                      <p:cNvPr id="0" name="图片 97281" descr="image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378" y="4336860"/>
                        <a:ext cx="8669247" cy="27477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由两部分组成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，一部分是由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能够决定的部分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，记为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，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另一部分由众多未加考虑的因素（包括随机因素）所产生的影响，它被看成</a:t>
            </a:r>
            <a:r>
              <a:rPr lang="en-US" altLang="zh-CN" sz="2800" dirty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随机误差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，记为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 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的回归函数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或称为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 err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均值回归函数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当模型（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1.1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）中的回归函数为线性函数时，即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3000"/>
              </a:spcBef>
            </a:pP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称（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1.2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）为线性回归模型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62724" y="1692399"/>
          <a:ext cx="1872208" cy="60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777875" imgH="242570" progId="Equation.DSMT4">
                  <p:embed/>
                </p:oleObj>
              </mc:Choice>
              <mc:Fallback>
                <p:oleObj name="Equation" r:id="rId1" imgW="777875" imgH="242570" progId="Equation.DSMT4">
                  <p:embed/>
                  <p:pic>
                    <p:nvPicPr>
                      <p:cNvPr id="0" name="Picture 25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62724" y="1692399"/>
                        <a:ext cx="1872208" cy="6009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46300" y="2196455"/>
          <a:ext cx="2106340" cy="53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3469600" imgH="5791200" progId="Equation.DSMT4">
                  <p:embed/>
                </p:oleObj>
              </mc:Choice>
              <mc:Fallback>
                <p:oleObj name="Equation" r:id="rId3" imgW="23469600" imgH="5791200" progId="Equation.DSMT4">
                  <p:embed/>
                  <p:pic>
                    <p:nvPicPr>
                      <p:cNvPr id="0" name="Picture 26" descr="image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300" y="2196455"/>
                        <a:ext cx="2106340" cy="5369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595172" y="2772519"/>
          <a:ext cx="306140" cy="32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048000" imgH="3352800" progId="Equation.DSMT4">
                  <p:embed/>
                </p:oleObj>
              </mc:Choice>
              <mc:Fallback>
                <p:oleObj name="Equation" r:id="rId5" imgW="3048000" imgH="3352800" progId="Equation.DSMT4">
                  <p:embed/>
                  <p:pic>
                    <p:nvPicPr>
                      <p:cNvPr id="0" name="Picture 27" descr="image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5172" y="2772519"/>
                        <a:ext cx="306140" cy="324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26220" y="3420591"/>
          <a:ext cx="21066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3469600" imgH="5791200" progId="Equation.DSMT4">
                  <p:embed/>
                </p:oleObj>
              </mc:Choice>
              <mc:Fallback>
                <p:oleObj name="Equation" r:id="rId7" imgW="23469600" imgH="5791200" progId="Equation.DSMT4">
                  <p:embed/>
                  <p:pic>
                    <p:nvPicPr>
                      <p:cNvPr id="0" name="对象 6" descr="image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220" y="3420591"/>
                        <a:ext cx="2106613" cy="536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626620" y="3348583"/>
          <a:ext cx="18716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8" imgW="777875" imgH="242570" progId="Equation.DSMT4">
                  <p:embed/>
                </p:oleObj>
              </mc:Choice>
              <mc:Fallback>
                <p:oleObj name="Equation" r:id="rId8" imgW="777875" imgH="242570" progId="Equation.DSMT4">
                  <p:embed/>
                  <p:pic>
                    <p:nvPicPr>
                      <p:cNvPr id="0" name="对象 4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6620" y="3348583"/>
                        <a:ext cx="1871663" cy="601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530276" y="3852639"/>
          <a:ext cx="18716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9" imgW="777875" imgH="242570" progId="Equation.DSMT4">
                  <p:embed/>
                </p:oleObj>
              </mc:Choice>
              <mc:Fallback>
                <p:oleObj name="Equation" r:id="rId9" imgW="777875" imgH="242570" progId="Equation.DSMT4">
                  <p:embed/>
                  <p:pic>
                    <p:nvPicPr>
                      <p:cNvPr id="0" name="图片 2053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276" y="3852639"/>
                        <a:ext cx="1871663" cy="601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91060" y="5076775"/>
          <a:ext cx="6511280" cy="61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67665600" imgH="6096000" progId="Equation.DSMT4">
                  <p:embed/>
                </p:oleObj>
              </mc:Choice>
              <mc:Fallback>
                <p:oleObj name="Equation" r:id="rId10" imgW="67665600" imgH="6096000" progId="Equation.DSMT4">
                  <p:embed/>
                  <p:pic>
                    <p:nvPicPr>
                      <p:cNvPr id="0" name="Picture 34" descr="image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1060" y="5076775"/>
                        <a:ext cx="6511280" cy="6106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标题 16486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867" name="矩形 164866"/>
          <p:cNvSpPr/>
          <p:nvPr/>
        </p:nvSpPr>
        <p:spPr>
          <a:xfrm>
            <a:off x="1454285" y="1795648"/>
            <a:ext cx="715645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多元线性回归模型的预测及区间估计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4868" name="矩形 164867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4873" name="对象 164872"/>
          <p:cNvGraphicFramePr/>
          <p:nvPr/>
        </p:nvGraphicFramePr>
        <p:xfrm>
          <a:off x="1530186" y="2906993"/>
          <a:ext cx="7167722" cy="362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5" name="" r:id="rId1" imgW="3361690" imgH="1605915" progId="Word.Document.8">
                  <p:embed/>
                </p:oleObj>
              </mc:Choice>
              <mc:Fallback>
                <p:oleObj name="" r:id="rId1" imgW="3361690" imgH="1605915" progId="Word.Document.8">
                  <p:embed/>
                  <p:pic>
                    <p:nvPicPr>
                      <p:cNvPr id="0" name="图片 98304" descr="image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186" y="2906993"/>
                        <a:ext cx="7167722" cy="362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标题 16588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5891" name="矩形 165890"/>
          <p:cNvSpPr/>
          <p:nvPr/>
        </p:nvSpPr>
        <p:spPr>
          <a:xfrm>
            <a:off x="1454285" y="1795648"/>
            <a:ext cx="715645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多元线性回归模型的预测及区间估计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5892" name="矩形 165891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5894" name="Object 3"/>
          <p:cNvGraphicFramePr/>
          <p:nvPr/>
        </p:nvGraphicFramePr>
        <p:xfrm>
          <a:off x="855323" y="2747728"/>
          <a:ext cx="8583446" cy="456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" r:id="rId1" imgW="4732020" imgH="2378075" progId="">
                  <p:embed/>
                </p:oleObj>
              </mc:Choice>
              <mc:Fallback>
                <p:oleObj name="" r:id="rId1" imgW="4732020" imgH="2378075" progId="">
                  <p:embed/>
                  <p:pic>
                    <p:nvPicPr>
                      <p:cNvPr id="0" name="图片 99328" descr="image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5323" y="2747728"/>
                        <a:ext cx="8583446" cy="45661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标题 16691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6915" name="矩形 166914"/>
          <p:cNvSpPr/>
          <p:nvPr/>
        </p:nvSpPr>
        <p:spPr>
          <a:xfrm>
            <a:off x="1454285" y="1795648"/>
            <a:ext cx="715645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多元线性回归模型的预测及区间估计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6916" name="矩形 166915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6918" name="Object 3"/>
          <p:cNvGraphicFramePr/>
          <p:nvPr/>
        </p:nvGraphicFramePr>
        <p:xfrm>
          <a:off x="594620" y="2590216"/>
          <a:ext cx="9160956" cy="536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" r:id="rId1" imgW="5327650" imgH="2181225" progId="">
                  <p:embed/>
                </p:oleObj>
              </mc:Choice>
              <mc:Fallback>
                <p:oleObj name="" r:id="rId1" imgW="5327650" imgH="2181225" progId="">
                  <p:embed/>
                  <p:pic>
                    <p:nvPicPr>
                      <p:cNvPr id="0" name="图片 100352" descr="image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620" y="2590216"/>
                        <a:ext cx="9160956" cy="53624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标题 16793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7939" name="矩形 167938"/>
          <p:cNvSpPr/>
          <p:nvPr/>
        </p:nvSpPr>
        <p:spPr>
          <a:xfrm>
            <a:off x="1454285" y="1795648"/>
            <a:ext cx="715645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多元线性回归模型的预测及区间估计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7940" name="矩形 167939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7942" name="Object 4"/>
          <p:cNvGraphicFramePr/>
          <p:nvPr/>
        </p:nvGraphicFramePr>
        <p:xfrm>
          <a:off x="863574" y="3145012"/>
          <a:ext cx="9235207" cy="338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" r:id="rId1" imgW="4564380" imgH="1586230" progId="">
                  <p:embed/>
                </p:oleObj>
              </mc:Choice>
              <mc:Fallback>
                <p:oleObj name="" r:id="rId1" imgW="4564380" imgH="1586230" progId="">
                  <p:embed/>
                  <p:pic>
                    <p:nvPicPr>
                      <p:cNvPr id="0" name="图片 101376" descr="image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3574" y="3145012"/>
                        <a:ext cx="9235207" cy="33847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标题 16896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8963" name="矩形 168962"/>
          <p:cNvSpPr/>
          <p:nvPr/>
        </p:nvSpPr>
        <p:spPr>
          <a:xfrm>
            <a:off x="1454284" y="1795648"/>
            <a:ext cx="192151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逐步回归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8964" name="矩形 168963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8967" name="矩形 21"/>
          <p:cNvSpPr/>
          <p:nvPr/>
        </p:nvSpPr>
        <p:spPr>
          <a:xfrm>
            <a:off x="1081378" y="2906992"/>
            <a:ext cx="8390392" cy="376809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>
            <a:spAutoFit/>
          </a:bodyPr>
          <a:lstStyle/>
          <a:p>
            <a:pPr lvl="0"/>
            <a:r>
              <a:rPr lang="zh-CN" altLang="en-US" sz="3420" b="1" dirty="0">
                <a:latin typeface="Arial" panose="020B0604020202020204" pitchFamily="34" charset="0"/>
                <a:ea typeface="宋体" panose="02010600030101010101" pitchFamily="2" charset="-122"/>
              </a:rPr>
              <a:t>逐步回归的基本思想是，将变量一个一个引入，引入变量的条件是其偏回归平方和经检验是显著的，同时每引入一个新变量后，对已选入的变量要进行逐个检验，将不显著变量剔除，这样保证最后所得的变量子集中的所有变量都是显著的，这样经若干步便得“最优”变量子集。</a:t>
            </a:r>
            <a:endParaRPr lang="zh-CN" altLang="en-US" sz="342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标题 16998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9987" name="矩形 169986"/>
          <p:cNvSpPr/>
          <p:nvPr/>
        </p:nvSpPr>
        <p:spPr>
          <a:xfrm>
            <a:off x="1454284" y="1795648"/>
            <a:ext cx="366649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自变量选择的准则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9988" name="矩形 169987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9990" name="Object 31"/>
          <p:cNvGraphicFramePr/>
          <p:nvPr/>
        </p:nvGraphicFramePr>
        <p:xfrm>
          <a:off x="1005477" y="2828236"/>
          <a:ext cx="8883751" cy="425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1" name="" r:id="rId1" imgW="5274310" imgH="2378075" progId="">
                  <p:embed/>
                </p:oleObj>
              </mc:Choice>
              <mc:Fallback>
                <p:oleObj name="" r:id="rId1" imgW="5274310" imgH="2378075" progId="">
                  <p:embed/>
                  <p:pic>
                    <p:nvPicPr>
                      <p:cNvPr id="0" name="图片 102400" descr="image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2828236"/>
                        <a:ext cx="8883751" cy="42528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标题 17100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1011" name="矩形 171010"/>
          <p:cNvSpPr/>
          <p:nvPr/>
        </p:nvSpPr>
        <p:spPr>
          <a:xfrm>
            <a:off x="1454284" y="1795648"/>
            <a:ext cx="366649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自变量选择的准则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1012" name="矩形 171011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1014" name="Object 27"/>
          <p:cNvGraphicFramePr/>
          <p:nvPr/>
        </p:nvGraphicFramePr>
        <p:xfrm>
          <a:off x="1005476" y="2668972"/>
          <a:ext cx="8588396" cy="464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" r:id="rId1" imgW="5274310" imgH="2774950" progId="">
                  <p:embed/>
                </p:oleObj>
              </mc:Choice>
              <mc:Fallback>
                <p:oleObj name="" r:id="rId1" imgW="5274310" imgH="2774950" progId="">
                  <p:embed/>
                  <p:pic>
                    <p:nvPicPr>
                      <p:cNvPr id="0" name="图片 103424" descr="image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6" y="2668972"/>
                        <a:ext cx="8588396" cy="4646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72033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2035" name="矩形 172034"/>
          <p:cNvSpPr/>
          <p:nvPr/>
        </p:nvSpPr>
        <p:spPr>
          <a:xfrm>
            <a:off x="1454284" y="1795648"/>
            <a:ext cx="366649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自变量选择的准则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2036" name="矩形 172035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2038" name="Object 3"/>
          <p:cNvGraphicFramePr/>
          <p:nvPr/>
        </p:nvGraphicFramePr>
        <p:xfrm>
          <a:off x="1005477" y="3066254"/>
          <a:ext cx="8736898" cy="346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" r:id="rId1" imgW="5274310" imgH="1983105" progId="">
                  <p:embed/>
                </p:oleObj>
              </mc:Choice>
              <mc:Fallback>
                <p:oleObj name="" r:id="rId1" imgW="5274310" imgH="1983105" progId="">
                  <p:embed/>
                  <p:pic>
                    <p:nvPicPr>
                      <p:cNvPr id="0" name="图片 104448" descr="image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5477" y="3066254"/>
                        <a:ext cx="8736898" cy="3460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标题 173057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3059" name="矩形 173058"/>
          <p:cNvSpPr/>
          <p:nvPr/>
        </p:nvSpPr>
        <p:spPr>
          <a:xfrm>
            <a:off x="1454284" y="1795648"/>
            <a:ext cx="366649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自变量选择的准则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3060" name="矩形 173059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3063" name="对象 173062"/>
          <p:cNvGraphicFramePr/>
          <p:nvPr/>
        </p:nvGraphicFramePr>
        <p:xfrm>
          <a:off x="1419632" y="2436305"/>
          <a:ext cx="7854134" cy="532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3" name="" r:id="rId1" imgW="6477000" imgH="3571875" progId="Word.Document.8">
                  <p:embed/>
                </p:oleObj>
              </mc:Choice>
              <mc:Fallback>
                <p:oleObj name="" r:id="rId1" imgW="6477000" imgH="3571875" progId="Word.Document.8">
                  <p:embed/>
                  <p:pic>
                    <p:nvPicPr>
                      <p:cNvPr id="0" name="图片 105472" descr="image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19632" y="2436305"/>
                        <a:ext cx="7854134" cy="53221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dirty="0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标题 174081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83" name="矩形 174082"/>
          <p:cNvSpPr/>
          <p:nvPr/>
        </p:nvSpPr>
        <p:spPr>
          <a:xfrm>
            <a:off x="1454284" y="1795648"/>
            <a:ext cx="366649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自变量选择的准则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4084" name="矩形 174083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4086" name="Object 3"/>
          <p:cNvGraphicFramePr/>
          <p:nvPr/>
        </p:nvGraphicFramePr>
        <p:xfrm>
          <a:off x="1081378" y="2985748"/>
          <a:ext cx="8469594" cy="268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" name="" r:id="rId1" imgW="5274310" imgH="1586230" progId="">
                  <p:embed/>
                </p:oleObj>
              </mc:Choice>
              <mc:Fallback>
                <p:oleObj name="" r:id="rId1" imgW="5274310" imgH="1586230" progId="">
                  <p:embed/>
                  <p:pic>
                    <p:nvPicPr>
                      <p:cNvPr id="0" name="图片 106496" descr="image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1378" y="2985748"/>
                        <a:ext cx="8469594" cy="26847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152307"/>
            <a:ext cx="9624060" cy="95755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387604"/>
            <a:ext cx="9624060" cy="622890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为了估计模型参数，古典线性回归模型通常规定满足的基本假设有</a:t>
            </a:r>
            <a:r>
              <a:rPr lang="zh-CN" altLang="zh-CN" sz="2800" dirty="0" smtClean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dirty="0" smtClean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/>
            <a:r>
              <a:rPr lang="zh-CN" altLang="zh-CN" sz="2300" dirty="0">
                <a:solidFill>
                  <a:srgbClr val="00B0F0"/>
                </a:solidFill>
              </a:rPr>
              <a:t>解释变量</a:t>
            </a:r>
            <a:r>
              <a:rPr lang="en-US" altLang="zh-CN" sz="2300" dirty="0">
                <a:solidFill>
                  <a:srgbClr val="00B0F0"/>
                </a:solidFill>
              </a:rPr>
              <a:t> </a:t>
            </a:r>
            <a:r>
              <a:rPr lang="en-US" altLang="zh-CN" sz="2300" dirty="0" smtClean="0">
                <a:solidFill>
                  <a:srgbClr val="00B0F0"/>
                </a:solidFill>
              </a:rPr>
              <a:t>                             </a:t>
            </a:r>
            <a:r>
              <a:rPr lang="zh-CN" altLang="zh-CN" sz="2300" dirty="0" smtClean="0">
                <a:solidFill>
                  <a:srgbClr val="00B0F0"/>
                </a:solidFill>
              </a:rPr>
              <a:t>是</a:t>
            </a:r>
            <a:r>
              <a:rPr lang="zh-CN" altLang="zh-CN" sz="2300" dirty="0">
                <a:solidFill>
                  <a:srgbClr val="00B0F0"/>
                </a:solidFill>
              </a:rPr>
              <a:t>确定性的变量，观测值</a:t>
            </a:r>
            <a:r>
              <a:rPr lang="en-US" altLang="zh-CN" sz="2300" dirty="0">
                <a:solidFill>
                  <a:srgbClr val="00B0F0"/>
                </a:solidFill>
              </a:rPr>
              <a:t> </a:t>
            </a:r>
            <a:r>
              <a:rPr lang="en-US" altLang="zh-CN" sz="2300" dirty="0" smtClean="0">
                <a:solidFill>
                  <a:srgbClr val="00B0F0"/>
                </a:solidFill>
              </a:rPr>
              <a:t>                          </a:t>
            </a:r>
            <a:r>
              <a:rPr lang="zh-CN" altLang="zh-CN" sz="2300" dirty="0" smtClean="0">
                <a:solidFill>
                  <a:srgbClr val="00B0F0"/>
                </a:solidFill>
              </a:rPr>
              <a:t>是</a:t>
            </a:r>
            <a:r>
              <a:rPr lang="zh-CN" altLang="zh-CN" sz="2300" dirty="0">
                <a:solidFill>
                  <a:srgbClr val="00B0F0"/>
                </a:solidFill>
              </a:rPr>
              <a:t>已知的常数</a:t>
            </a:r>
            <a:r>
              <a:rPr lang="zh-CN" altLang="zh-CN" sz="2300" dirty="0" smtClean="0">
                <a:solidFill>
                  <a:srgbClr val="00B0F0"/>
                </a:solidFill>
              </a:rPr>
              <a:t>。</a:t>
            </a:r>
            <a:endParaRPr lang="en-US" altLang="zh-CN" sz="2300" dirty="0" smtClean="0">
              <a:solidFill>
                <a:srgbClr val="00B0F0"/>
              </a:solidFill>
            </a:endParaRPr>
          </a:p>
          <a:p>
            <a:pPr lvl="1"/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高斯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马尔可夫（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Gauss--Markov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）条件：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G—M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条件（等方差及不相关的</a:t>
            </a:r>
            <a:r>
              <a:rPr lang="zh-CN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假定</a:t>
            </a:r>
            <a:endParaRPr lang="en-US" altLang="zh-CN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dirty="0">
                <a:solidFill>
                  <a:srgbClr val="0070C0"/>
                </a:solidFill>
              </a:rPr>
              <a:t>正态分布的假定条件为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 lvl="1"/>
            <a:endParaRPr lang="en-US" altLang="zh-C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通常为了便于数学上的处理，还要求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n&gt;p</a:t>
            </a:r>
            <a:r>
              <a:rPr lang="zh-CN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，即样本容量的个数大于解释变量的个数。</a:t>
            </a:r>
            <a:endParaRPr lang="zh-CN" altLang="zh-CN" sz="2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26420" y="2124447"/>
          <a:ext cx="1907485" cy="6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777875" imgH="242570" progId="Equation.DSMT4">
                  <p:embed/>
                </p:oleObj>
              </mc:Choice>
              <mc:Fallback>
                <p:oleObj name="Equation" r:id="rId1" imgW="777875" imgH="242570" progId="Equation.DSMT4">
                  <p:embed/>
                  <p:pic>
                    <p:nvPicPr>
                      <p:cNvPr id="0" name="Picture 45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26420" y="2124447"/>
                        <a:ext cx="1907485" cy="6122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938988" y="2124447"/>
          <a:ext cx="174480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0421600" imgH="5791200" progId="Equation.DSMT4">
                  <p:embed/>
                </p:oleObj>
              </mc:Choice>
              <mc:Fallback>
                <p:oleObj name="Equation" r:id="rId3" imgW="20421600" imgH="5791200" progId="Equation.DSMT4">
                  <p:embed/>
                  <p:pic>
                    <p:nvPicPr>
                      <p:cNvPr id="0" name="Picture 46" descr="image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988" y="2124447"/>
                        <a:ext cx="1744809" cy="5040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474492" y="3564607"/>
          <a:ext cx="277050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7185600" imgH="18288000" progId="Equation.DSMT4">
                  <p:embed/>
                </p:oleObj>
              </mc:Choice>
              <mc:Fallback>
                <p:oleObj name="Equation" r:id="rId5" imgW="37185600" imgH="18288000" progId="Equation.DSMT4">
                  <p:embed/>
                  <p:pic>
                    <p:nvPicPr>
                      <p:cNvPr id="0" name="Picture 47" descr="image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4492" y="3564607"/>
                        <a:ext cx="2770508" cy="13681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70636" y="5220791"/>
          <a:ext cx="266963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32613600" imgH="12192000" progId="Equation.DSMT4">
                  <p:embed/>
                </p:oleObj>
              </mc:Choice>
              <mc:Fallback>
                <p:oleObj name="Equation" r:id="rId7" imgW="32613600" imgH="12192000" progId="Equation.DSMT4">
                  <p:embed/>
                  <p:pic>
                    <p:nvPicPr>
                      <p:cNvPr id="0" name="Picture 48" descr="image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0636" y="5220791"/>
                        <a:ext cx="2669630" cy="1008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标题 175105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107" name="矩形 175106"/>
          <p:cNvSpPr/>
          <p:nvPr/>
        </p:nvSpPr>
        <p:spPr>
          <a:xfrm>
            <a:off x="1454285" y="1795648"/>
            <a:ext cx="541147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多元数据变换后的线性拟合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5108" name="矩形 175107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5110" name="对象 175109"/>
          <p:cNvGraphicFramePr/>
          <p:nvPr/>
        </p:nvGraphicFramePr>
        <p:xfrm>
          <a:off x="1380033" y="2828236"/>
          <a:ext cx="8104938" cy="387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107520" descr="image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0033" y="2828236"/>
                        <a:ext cx="8104938" cy="38783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标题 176129"/>
          <p:cNvSpPr>
            <a:spLocks noGrp="1"/>
          </p:cNvSpPr>
          <p:nvPr>
            <p:ph type="ctrTitle"/>
          </p:nvPr>
        </p:nvSpPr>
        <p:spPr>
          <a:xfrm>
            <a:off x="1530187" y="684307"/>
            <a:ext cx="8307891" cy="1592632"/>
          </a:xfrm>
        </p:spPr>
        <p:txBody>
          <a:bodyPr anchor="b">
            <a:normAutofit fontScale="90000"/>
          </a:bodyPr>
          <a:lstStyle/>
          <a:p>
            <a:pPr defTabSz="801370"/>
            <a: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  <a:t>第三章  多元线性回归分析</a:t>
            </a:r>
            <a:r>
              <a:rPr lang="zh-CN" altLang="en-US" sz="507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br>
              <a:rPr lang="zh-CN" altLang="en-US" sz="5070" b="1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507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6131" name="矩形 176130"/>
          <p:cNvSpPr/>
          <p:nvPr/>
        </p:nvSpPr>
        <p:spPr>
          <a:xfrm>
            <a:off x="1454284" y="1795648"/>
            <a:ext cx="1921510" cy="113919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t">
            <a:spAutoFit/>
          </a:bodyPr>
          <a:lstStyle/>
          <a:p>
            <a:pPr lvl="0"/>
            <a:r>
              <a:rPr lang="zh-CN" altLang="en-US" sz="342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变量变换</a:t>
            </a:r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42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6132" name="矩形 176131"/>
          <p:cNvSpPr/>
          <p:nvPr/>
        </p:nvSpPr>
        <p:spPr>
          <a:xfrm>
            <a:off x="5194936" y="3010966"/>
            <a:ext cx="303530" cy="427355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 algn="ctr"/>
            <a:endParaRPr sz="220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76134" name="对象 176133"/>
          <p:cNvGraphicFramePr/>
          <p:nvPr/>
        </p:nvGraphicFramePr>
        <p:xfrm>
          <a:off x="855324" y="2906992"/>
          <a:ext cx="9728566" cy="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5" name="" r:id="rId1" imgW="5274310" imgH="396875" progId="Word.Document.8">
                  <p:embed/>
                </p:oleObj>
              </mc:Choice>
              <mc:Fallback>
                <p:oleObj name="" r:id="rId1" imgW="5274310" imgH="396875" progId="Word.Document.8">
                  <p:embed/>
                  <p:pic>
                    <p:nvPicPr>
                      <p:cNvPr id="0" name="图片 108544" descr="image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5324" y="2906992"/>
                        <a:ext cx="9728566" cy="77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矩形 176134"/>
          <p:cNvSpPr/>
          <p:nvPr/>
        </p:nvSpPr>
        <p:spPr>
          <a:xfrm>
            <a:off x="1454285" y="3793574"/>
            <a:ext cx="4252595" cy="47752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2535" dirty="0">
                <a:latin typeface="Verdan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535" dirty="0"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535" dirty="0">
                <a:latin typeface="Verdana" panose="020B0604030504040204" pitchFamily="34" charset="0"/>
                <a:ea typeface="宋体" panose="02010600030101010101" pitchFamily="2" charset="-122"/>
              </a:rPr>
              <a:t>）可线性化的非线性模型</a:t>
            </a:r>
            <a:endParaRPr lang="zh-CN" altLang="en-US" sz="253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6136" name="矩形 176135"/>
          <p:cNvSpPr/>
          <p:nvPr/>
        </p:nvSpPr>
        <p:spPr>
          <a:xfrm>
            <a:off x="1530186" y="4666898"/>
            <a:ext cx="5448300" cy="477520"/>
          </a:xfrm>
          <a:prstGeom prst="rect">
            <a:avLst/>
          </a:prstGeom>
          <a:noFill/>
          <a:ln w="9525">
            <a:noFill/>
          </a:ln>
        </p:spPr>
        <p:txBody>
          <a:bodyPr wrap="none" lIns="88362" tIns="44181" rIns="88362" bIns="44181" anchor="ctr">
            <a:spAutoFit/>
          </a:bodyPr>
          <a:lstStyle/>
          <a:p>
            <a:pPr lvl="0"/>
            <a:r>
              <a:rPr lang="zh-CN" altLang="en-US" sz="2535" dirty="0">
                <a:latin typeface="Verdan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535" dirty="0">
                <a:latin typeface="Verdan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535" dirty="0">
                <a:latin typeface="Verdana" panose="020B060403050404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2535" b="1" dirty="0">
                <a:latin typeface="Verdana" panose="020B0604030504040204" pitchFamily="34" charset="0"/>
                <a:ea typeface="宋体" panose="02010600030101010101" pitchFamily="2" charset="-122"/>
              </a:rPr>
              <a:t>变量变换族</a:t>
            </a:r>
            <a:r>
              <a:rPr lang="en-US" altLang="zh-CN" sz="2535" b="1" dirty="0">
                <a:latin typeface="Verdana" panose="020B0604030504040204" pitchFamily="34" charset="0"/>
                <a:ea typeface="宋体" panose="02010600030101010101" pitchFamily="2" charset="-122"/>
              </a:rPr>
              <a:t>——Box-Cox</a:t>
            </a:r>
            <a:r>
              <a:rPr lang="zh-CN" altLang="en-US" sz="2535" b="1" dirty="0">
                <a:latin typeface="Verdana" panose="020B0604030504040204" pitchFamily="34" charset="0"/>
                <a:ea typeface="宋体" panose="02010600030101010101" pitchFamily="2" charset="-122"/>
              </a:rPr>
              <a:t>变换</a:t>
            </a:r>
            <a:endParaRPr lang="zh-CN" altLang="en-US" sz="2535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6138" name="矩形 176137"/>
          <p:cNvSpPr/>
          <p:nvPr/>
        </p:nvSpPr>
        <p:spPr>
          <a:xfrm>
            <a:off x="594620" y="3512542"/>
            <a:ext cx="9504162" cy="0"/>
          </a:xfrm>
          <a:prstGeom prst="rect">
            <a:avLst/>
          </a:prstGeom>
          <a:noFill/>
          <a:ln w="9525">
            <a:noFill/>
          </a:ln>
        </p:spPr>
        <p:txBody>
          <a:bodyPr lIns="88362" tIns="44181" rIns="88362" bIns="44181"/>
          <a:lstStyle/>
          <a:p>
            <a:endParaRPr lang="zh-CN" altLang="en-US" sz="2205"/>
          </a:p>
        </p:txBody>
      </p:sp>
      <p:graphicFrame>
        <p:nvGraphicFramePr>
          <p:cNvPr id="176137" name="对象 176136"/>
          <p:cNvGraphicFramePr/>
          <p:nvPr/>
        </p:nvGraphicFramePr>
        <p:xfrm>
          <a:off x="2502053" y="5448203"/>
          <a:ext cx="3816515" cy="114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" r:id="rId3" imgW="41148000" imgH="11582400" progId="Equation.DSMT4">
                  <p:embed/>
                </p:oleObj>
              </mc:Choice>
              <mc:Fallback>
                <p:oleObj name="" r:id="rId3" imgW="41148000" imgH="11582400" progId="Equation.DSMT4">
                  <p:embed/>
                  <p:pic>
                    <p:nvPicPr>
                      <p:cNvPr id="0" name="图片 108545" descr="image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2053" y="5448203"/>
                        <a:ext cx="3816515" cy="1146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4294967295"/>
          </p:nvPr>
        </p:nvSpPr>
        <p:spPr>
          <a:xfrm>
            <a:off x="3750501" y="6888572"/>
            <a:ext cx="3192399" cy="504042"/>
          </a:xfrm>
          <a:prstGeom prst="rect">
            <a:avLst/>
          </a:prstGeom>
        </p:spPr>
        <p:txBody>
          <a:bodyPr lIns="88362" tIns="44181" rIns="88362" bIns="44181"/>
          <a:lstStyle/>
          <a:p>
            <a:pPr>
              <a:buClrTx/>
            </a:pPr>
            <a:r>
              <a:rPr lang="zh-CN" altLang="en-US" sz="1435" smtClean="0">
                <a:latin typeface="Verdana" panose="020B0604030504040204" pitchFamily="34" charset="0"/>
              </a:rPr>
              <a:t>上财浙院  统计系</a:t>
            </a:r>
            <a:endParaRPr lang="zh-CN" altLang="en-US" sz="143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6070" y="-43771"/>
            <a:ext cx="10079940" cy="760471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998" y="2851818"/>
            <a:ext cx="9073134" cy="1260158"/>
          </a:xfrm>
        </p:spPr>
        <p:txBody>
          <a:bodyPr>
            <a:normAutofit/>
          </a:bodyPr>
          <a:lstStyle/>
          <a:p>
            <a:r>
              <a:rPr lang="zh-CN" altLang="en-US" sz="6945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6945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133" y="3994778"/>
            <a:ext cx="9073134" cy="714349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545" smtClean="0"/>
              <a:t>上财浙院  统计系</a:t>
            </a:r>
            <a:endParaRPr lang="zh-CN" altLang="en-US" sz="154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9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由来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5796968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给定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的条件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数学期望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随机变量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回归函数，或称为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随机变量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均值回归函数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自变量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因变量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）式为一元线性函数时，即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1.6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1.6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）式称为一元线性回归方程，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其中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直线在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轴上的截距，是当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等于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时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的期望值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直线的斜率，它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变动一个单位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平均变动值。</a:t>
            </a:r>
            <a:endParaRPr lang="zh-CN" altLang="zh-CN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3000"/>
              </a:spcBef>
            </a:pP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90825" y="2339975"/>
          <a:ext cx="3600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41757600" imgH="6705600" progId="Equation.DSMT4">
                  <p:embed/>
                </p:oleObj>
              </mc:Choice>
              <mc:Fallback>
                <p:oleObj name="Equation" r:id="rId1" imgW="41757600" imgH="6705600" progId="Equation.DSMT4">
                  <p:embed/>
                  <p:pic>
                    <p:nvPicPr>
                      <p:cNvPr id="0" name="Object 1" descr="image1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0825" y="2339975"/>
                        <a:ext cx="3600450" cy="569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754412" y="4716735"/>
          <a:ext cx="23653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7432000" imgH="6705600" progId="Equation.DSMT4">
                  <p:embed/>
                </p:oleObj>
              </mc:Choice>
              <mc:Fallback>
                <p:oleObj name="Equation" r:id="rId3" imgW="27432000" imgH="6705600" progId="Equation.DSMT4">
                  <p:embed/>
                  <p:pic>
                    <p:nvPicPr>
                      <p:cNvPr id="0" name="对象 4" descr="image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4412" y="4716735"/>
                        <a:ext cx="2365375" cy="569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6786861" y="5494421"/>
          <a:ext cx="432048" cy="51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4572000" imgH="5486400" progId="Equation.DSMT4">
                  <p:embed/>
                </p:oleObj>
              </mc:Choice>
              <mc:Fallback>
                <p:oleObj name="Equation" r:id="rId5" imgW="4572000" imgH="5486400" progId="Equation.DSMT4">
                  <p:embed/>
                  <p:pic>
                    <p:nvPicPr>
                      <p:cNvPr id="0" name="图片 4098" descr="image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6861" y="5494421"/>
                        <a:ext cx="432048" cy="5184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706740" y="6012879"/>
          <a:ext cx="448404" cy="4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3962400" imgH="5486400" progId="Equation.DSMT4">
                  <p:embed/>
                </p:oleObj>
              </mc:Choice>
              <mc:Fallback>
                <p:oleObj name="Equation" r:id="rId7" imgW="3962400" imgH="5486400" progId="Equation.DSMT4">
                  <p:embed/>
                  <p:pic>
                    <p:nvPicPr>
                      <p:cNvPr id="0" name="图片 4099" descr="image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6740" y="6012879"/>
                        <a:ext cx="448404" cy="4877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4601</Words>
  <Application>WPS 演示</Application>
  <PresentationFormat>自定义</PresentationFormat>
  <Paragraphs>585</Paragraphs>
  <Slides>82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70</vt:i4>
      </vt:variant>
      <vt:variant>
        <vt:lpstr>幻灯片标题</vt:lpstr>
      </vt:variant>
      <vt:variant>
        <vt:i4>82</vt:i4>
      </vt:variant>
    </vt:vector>
  </HeadingPairs>
  <TitlesOfParts>
    <vt:vector size="166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Verdana</vt:lpstr>
      <vt:lpstr>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回归分析</vt:lpstr>
      <vt:lpstr>第一章 回归分析的一般介绍</vt:lpstr>
      <vt:lpstr>目 录</vt:lpstr>
      <vt:lpstr>1.1 变量间的统计关系</vt:lpstr>
      <vt:lpstr>1.1 变量间的统计关系</vt:lpstr>
      <vt:lpstr>1.2 回归模型的一般形式</vt:lpstr>
      <vt:lpstr>1.2 回归模型的一般形式</vt:lpstr>
      <vt:lpstr>1.2 回归模型的一般形式</vt:lpstr>
      <vt:lpstr>1.3回归方程与回归名称的由来</vt:lpstr>
      <vt:lpstr>1.3回归方程与回归名称的由来</vt:lpstr>
      <vt:lpstr>1.4回归分析的应用举例</vt:lpstr>
      <vt:lpstr>1.5建立实际回归模型的过程</vt:lpstr>
      <vt:lpstr>1.5建立实际回归模型的过程</vt:lpstr>
      <vt:lpstr>   谢  谢！</vt:lpstr>
      <vt:lpstr>第二章 一元线性回归模型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第四章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第三章  多元线性回归分析  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